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413" r:id="rId2"/>
    <p:sldId id="414" r:id="rId3"/>
    <p:sldId id="415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34" r:id="rId13"/>
    <p:sldId id="435" r:id="rId14"/>
    <p:sldId id="436" r:id="rId15"/>
    <p:sldId id="437" r:id="rId16"/>
    <p:sldId id="438" r:id="rId17"/>
    <p:sldId id="439" r:id="rId18"/>
    <p:sldId id="440" r:id="rId19"/>
    <p:sldId id="441" r:id="rId20"/>
    <p:sldId id="442" r:id="rId21"/>
    <p:sldId id="443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391" r:id="rId31"/>
    <p:sldId id="392" r:id="rId32"/>
    <p:sldId id="393" r:id="rId33"/>
    <p:sldId id="394" r:id="rId34"/>
    <p:sldId id="395" r:id="rId35"/>
    <p:sldId id="396" r:id="rId36"/>
    <p:sldId id="397" r:id="rId37"/>
    <p:sldId id="398" r:id="rId38"/>
    <p:sldId id="399" r:id="rId39"/>
    <p:sldId id="400" r:id="rId40"/>
    <p:sldId id="401" r:id="rId41"/>
    <p:sldId id="424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7" autoAdjust="0"/>
    <p:restoredTop sz="91575" autoAdjust="0"/>
  </p:normalViewPr>
  <p:slideViewPr>
    <p:cSldViewPr>
      <p:cViewPr>
        <p:scale>
          <a:sx n="98" d="100"/>
          <a:sy n="98" d="100"/>
        </p:scale>
        <p:origin x="-43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590FA9-3C21-430F-A47F-FA3515446FDA}" type="doc">
      <dgm:prSet loTypeId="urn:microsoft.com/office/officeart/2005/8/layout/pList2#1" loCatId="list" qsTypeId="urn:microsoft.com/office/officeart/2005/8/quickstyle/simple1" qsCatId="simple" csTypeId="urn:microsoft.com/office/officeart/2005/8/colors/accent1_2" csCatId="accent1" phldr="1"/>
      <dgm:spPr/>
    </dgm:pt>
    <dgm:pt modelId="{EF982042-F9C1-4420-8922-52FBEBB1CC4F}">
      <dgm:prSet phldrT="[Текст]" custT="1"/>
      <dgm:spPr/>
      <dgm:t>
        <a:bodyPr/>
        <a:lstStyle/>
        <a:p>
          <a:pPr algn="l"/>
          <a:endParaRPr lang="ru-RU" sz="1300" b="1" dirty="0" smtClean="0">
            <a:latin typeface="Calibri" pitchFamily="34" charset="0"/>
          </a:endParaRPr>
        </a:p>
        <a:p>
          <a:pPr algn="l"/>
          <a:endParaRPr lang="ru-RU" sz="1300" b="1" dirty="0" smtClean="0">
            <a:latin typeface="Calibri" pitchFamily="34" charset="0"/>
          </a:endParaRPr>
        </a:p>
        <a:p>
          <a:pPr algn="l"/>
          <a:r>
            <a:rPr lang="ru-RU" sz="1300" b="1" dirty="0" smtClean="0">
              <a:latin typeface="Calibri" pitchFamily="34" charset="0"/>
            </a:rPr>
            <a:t>Непосредственное эмоциональное общение</a:t>
          </a:r>
          <a:br>
            <a:rPr lang="ru-RU" sz="1300" b="1" dirty="0" smtClean="0">
              <a:latin typeface="Calibri" pitchFamily="34" charset="0"/>
            </a:rPr>
          </a:br>
          <a:r>
            <a:rPr lang="ru-RU" sz="1300" b="1" dirty="0" smtClean="0">
              <a:latin typeface="Calibri" pitchFamily="34" charset="0"/>
            </a:rPr>
            <a:t>с взрослым</a:t>
          </a:r>
        </a:p>
        <a:p>
          <a:pPr algn="l"/>
          <a:r>
            <a:rPr lang="ru-RU" sz="1300" b="1" dirty="0" smtClean="0">
              <a:latin typeface="Calibri" pitchFamily="34" charset="0"/>
            </a:rPr>
            <a:t> Манипулирование с </a:t>
          </a:r>
          <a:r>
            <a:rPr lang="ru-RU" sz="1300" b="1" dirty="0" err="1" smtClean="0">
              <a:latin typeface="Calibri" pitchFamily="34" charset="0"/>
            </a:rPr>
            <a:t>пред-метами</a:t>
          </a:r>
          <a:r>
            <a:rPr lang="ru-RU" sz="1300" b="1" dirty="0" smtClean="0">
              <a:latin typeface="Calibri" pitchFamily="34" charset="0"/>
            </a:rPr>
            <a:t> и познавательно-исследовательские действия</a:t>
          </a:r>
        </a:p>
        <a:p>
          <a:pPr algn="l"/>
          <a:r>
            <a:rPr lang="ru-RU" sz="1300" b="1" dirty="0" smtClean="0">
              <a:latin typeface="Calibri" pitchFamily="34" charset="0"/>
            </a:rPr>
            <a:t> Восприятие музыки, детских песен и стихов</a:t>
          </a:r>
        </a:p>
        <a:p>
          <a:pPr algn="l"/>
          <a:r>
            <a:rPr lang="ru-RU" sz="1300" b="1" dirty="0" smtClean="0">
              <a:latin typeface="Calibri" pitchFamily="34" charset="0"/>
            </a:rPr>
            <a:t>Двигательная активность</a:t>
          </a:r>
          <a:br>
            <a:rPr lang="ru-RU" sz="1300" b="1" dirty="0" smtClean="0">
              <a:latin typeface="Calibri" pitchFamily="34" charset="0"/>
            </a:rPr>
          </a:br>
          <a:r>
            <a:rPr lang="ru-RU" sz="1300" b="1" dirty="0" smtClean="0">
              <a:latin typeface="Calibri" pitchFamily="34" charset="0"/>
            </a:rPr>
            <a:t>и тактильно-двигательные игры</a:t>
          </a:r>
          <a:endParaRPr lang="ru-RU" sz="1300" b="1" dirty="0">
            <a:latin typeface="Calibri" pitchFamily="34" charset="0"/>
          </a:endParaRPr>
        </a:p>
      </dgm:t>
    </dgm:pt>
    <dgm:pt modelId="{A863B747-B49B-487F-A21F-523A9B836800}" type="parTrans" cxnId="{A9A4D7A8-F3A0-47BA-8C26-66B34CA3E9AB}">
      <dgm:prSet/>
      <dgm:spPr/>
      <dgm:t>
        <a:bodyPr/>
        <a:lstStyle/>
        <a:p>
          <a:endParaRPr lang="ru-RU"/>
        </a:p>
      </dgm:t>
    </dgm:pt>
    <dgm:pt modelId="{C9399749-B234-4069-A7FE-CC053B8C9ED6}" type="sibTrans" cxnId="{A9A4D7A8-F3A0-47BA-8C26-66B34CA3E9AB}">
      <dgm:prSet/>
      <dgm:spPr/>
      <dgm:t>
        <a:bodyPr/>
        <a:lstStyle/>
        <a:p>
          <a:endParaRPr lang="ru-RU"/>
        </a:p>
      </dgm:t>
    </dgm:pt>
    <dgm:pt modelId="{B4881BDA-8267-4A5F-B39B-D1A063CC77CA}">
      <dgm:prSet phldrT="[Текст]" custT="1"/>
      <dgm:spPr/>
      <dgm:t>
        <a:bodyPr/>
        <a:lstStyle/>
        <a:p>
          <a:pPr algn="l">
            <a:lnSpc>
              <a:spcPct val="80000"/>
            </a:lnSpc>
          </a:pPr>
          <a:endParaRPr lang="ru-RU" sz="900" dirty="0" smtClean="0">
            <a:latin typeface="Calibri" pitchFamily="34" charset="0"/>
          </a:endParaRPr>
        </a:p>
        <a:p>
          <a:pPr algn="l">
            <a:lnSpc>
              <a:spcPct val="80000"/>
            </a:lnSpc>
          </a:pPr>
          <a:endParaRPr lang="ru-RU" sz="900" dirty="0" smtClean="0">
            <a:latin typeface="Calibri" pitchFamily="34" charset="0"/>
          </a:endParaRPr>
        </a:p>
        <a:p>
          <a:pPr algn="l">
            <a:lnSpc>
              <a:spcPct val="80000"/>
            </a:lnSpc>
          </a:pPr>
          <a:r>
            <a:rPr lang="ru-RU" sz="1100" b="1" dirty="0" smtClean="0">
              <a:latin typeface="Calibri" pitchFamily="34" charset="0"/>
            </a:rPr>
            <a:t>Предметная деятельность и игры с составными и динамическими игрушками</a:t>
          </a:r>
        </a:p>
        <a:p>
          <a:pPr algn="l">
            <a:lnSpc>
              <a:spcPct val="80000"/>
            </a:lnSpc>
          </a:pPr>
          <a:r>
            <a:rPr lang="ru-RU" sz="1100" b="1" dirty="0" smtClean="0">
              <a:latin typeface="Calibri" pitchFamily="34" charset="0"/>
            </a:rPr>
            <a:t>Экспериментирование</a:t>
          </a:r>
          <a:br>
            <a:rPr lang="ru-RU" sz="1100" b="1" dirty="0" smtClean="0">
              <a:latin typeface="Calibri" pitchFamily="34" charset="0"/>
            </a:rPr>
          </a:br>
          <a:r>
            <a:rPr lang="ru-RU" sz="1100" b="1" dirty="0" smtClean="0">
              <a:latin typeface="Calibri" pitchFamily="34" charset="0"/>
            </a:rPr>
            <a:t>с материалами и веществами (песок, вода, тесто и пр.)</a:t>
          </a:r>
        </a:p>
        <a:p>
          <a:pPr algn="l">
            <a:lnSpc>
              <a:spcPct val="80000"/>
            </a:lnSpc>
          </a:pPr>
          <a:r>
            <a:rPr lang="ru-RU" sz="1100" b="1" dirty="0" smtClean="0">
              <a:latin typeface="Calibri" pitchFamily="34" charset="0"/>
            </a:rPr>
            <a:t>Общение с взрослым и совместные игры со сверстниками под руководством взрослого</a:t>
          </a:r>
        </a:p>
        <a:p>
          <a:pPr algn="l">
            <a:lnSpc>
              <a:spcPct val="80000"/>
            </a:lnSpc>
          </a:pPr>
          <a:r>
            <a:rPr lang="ru-RU" sz="1100" b="1" dirty="0" smtClean="0">
              <a:latin typeface="Calibri" pitchFamily="34" charset="0"/>
            </a:rPr>
            <a:t>Самообслуживание  и действия с бытовыми предметами-орудиями (ложка, совок, лопатка и пр.)</a:t>
          </a:r>
        </a:p>
        <a:p>
          <a:pPr algn="l">
            <a:lnSpc>
              <a:spcPct val="80000"/>
            </a:lnSpc>
          </a:pPr>
          <a:r>
            <a:rPr lang="ru-RU" sz="1100" b="1" dirty="0" smtClean="0">
              <a:latin typeface="Calibri" pitchFamily="34" charset="0"/>
            </a:rPr>
            <a:t>Восприятие смысла музыки, сказок, стихов, рассматривание картинок, двигательная активность</a:t>
          </a:r>
          <a:endParaRPr lang="ru-RU" sz="1100" b="1" dirty="0">
            <a:latin typeface="Calibri" pitchFamily="34" charset="0"/>
          </a:endParaRPr>
        </a:p>
      </dgm:t>
    </dgm:pt>
    <dgm:pt modelId="{2F8F0DA4-C8E8-42C0-9D1B-66CA850C1B3D}" type="parTrans" cxnId="{4DFBBD45-3602-4AE2-87BC-5468AF42D215}">
      <dgm:prSet/>
      <dgm:spPr/>
      <dgm:t>
        <a:bodyPr/>
        <a:lstStyle/>
        <a:p>
          <a:endParaRPr lang="ru-RU"/>
        </a:p>
      </dgm:t>
    </dgm:pt>
    <dgm:pt modelId="{ECDC85AF-D658-49FC-8B8E-06D18E2F1D98}" type="sibTrans" cxnId="{4DFBBD45-3602-4AE2-87BC-5468AF42D215}">
      <dgm:prSet/>
      <dgm:spPr/>
      <dgm:t>
        <a:bodyPr/>
        <a:lstStyle/>
        <a:p>
          <a:endParaRPr lang="ru-RU"/>
        </a:p>
      </dgm:t>
    </dgm:pt>
    <dgm:pt modelId="{69B1BC6A-F50F-4596-A661-7DE32EA524F5}">
      <dgm:prSet phldrT="[Текст]" custT="1"/>
      <dgm:spPr/>
      <dgm:t>
        <a:bodyPr/>
        <a:lstStyle/>
        <a:p>
          <a:pPr algn="ctr">
            <a:lnSpc>
              <a:spcPct val="90000"/>
            </a:lnSpc>
          </a:pPr>
          <a:endParaRPr lang="ru-RU" sz="900" dirty="0" smtClean="0">
            <a:latin typeface="Calibri" pitchFamily="34" charset="0"/>
          </a:endParaRPr>
        </a:p>
        <a:p>
          <a:pPr algn="ctr">
            <a:lnSpc>
              <a:spcPct val="90000"/>
            </a:lnSpc>
          </a:pPr>
          <a:endParaRPr lang="ru-RU" sz="900" dirty="0" smtClean="0">
            <a:latin typeface="Calibri" pitchFamily="34" charset="0"/>
          </a:endParaRPr>
        </a:p>
        <a:p>
          <a:pPr algn="ctr">
            <a:lnSpc>
              <a:spcPct val="90000"/>
            </a:lnSpc>
          </a:pPr>
          <a:endParaRPr lang="ru-RU" sz="2400" b="1" dirty="0" smtClean="0">
            <a:latin typeface="Calibri" pitchFamily="34" charset="0"/>
          </a:endParaRPr>
        </a:p>
        <a:p>
          <a:pPr algn="ctr">
            <a:lnSpc>
              <a:spcPct val="90000"/>
            </a:lnSpc>
          </a:pPr>
          <a:r>
            <a:rPr lang="ru-RU" sz="2400" b="1" dirty="0" smtClean="0">
              <a:latin typeface="Calibri" pitchFamily="34" charset="0"/>
            </a:rPr>
            <a:t>Ряд видов детской деятельности</a:t>
          </a:r>
        </a:p>
      </dgm:t>
    </dgm:pt>
    <dgm:pt modelId="{73C0F08E-12EF-46CF-82FF-E5FFF0656D56}" type="parTrans" cxnId="{8C660385-CCC7-44A0-979F-B588853ABD81}">
      <dgm:prSet/>
      <dgm:spPr/>
      <dgm:t>
        <a:bodyPr/>
        <a:lstStyle/>
        <a:p>
          <a:endParaRPr lang="ru-RU"/>
        </a:p>
      </dgm:t>
    </dgm:pt>
    <dgm:pt modelId="{B0084C10-3E88-4406-B5FD-E3128F8DD39F}" type="sibTrans" cxnId="{8C660385-CCC7-44A0-979F-B588853ABD81}">
      <dgm:prSet/>
      <dgm:spPr/>
      <dgm:t>
        <a:bodyPr/>
        <a:lstStyle/>
        <a:p>
          <a:endParaRPr lang="ru-RU"/>
        </a:p>
      </dgm:t>
    </dgm:pt>
    <dgm:pt modelId="{53CACEE0-B064-43EB-8E81-970FAD226FB8}" type="pres">
      <dgm:prSet presAssocID="{13590FA9-3C21-430F-A47F-FA3515446FDA}" presName="Name0" presStyleCnt="0">
        <dgm:presLayoutVars>
          <dgm:dir/>
          <dgm:resizeHandles val="exact"/>
        </dgm:presLayoutVars>
      </dgm:prSet>
      <dgm:spPr/>
    </dgm:pt>
    <dgm:pt modelId="{6F0D62C9-01DA-4299-9B69-6BD49A6D34C0}" type="pres">
      <dgm:prSet presAssocID="{13590FA9-3C21-430F-A47F-FA3515446FDA}" presName="bkgdShp" presStyleLbl="alignAccFollowNode1" presStyleIdx="0" presStyleCnt="1"/>
      <dgm:spPr/>
    </dgm:pt>
    <dgm:pt modelId="{03E552B4-2937-4039-8FC8-F90CA2518B0C}" type="pres">
      <dgm:prSet presAssocID="{13590FA9-3C21-430F-A47F-FA3515446FDA}" presName="linComp" presStyleCnt="0"/>
      <dgm:spPr/>
    </dgm:pt>
    <dgm:pt modelId="{4873ECD9-E205-44D0-95F8-9D3DBD495981}" type="pres">
      <dgm:prSet presAssocID="{EF982042-F9C1-4420-8922-52FBEBB1CC4F}" presName="compNode" presStyleCnt="0"/>
      <dgm:spPr/>
    </dgm:pt>
    <dgm:pt modelId="{1A894428-79CB-423C-BB4D-30A6C3E77BCE}" type="pres">
      <dgm:prSet presAssocID="{EF982042-F9C1-4420-8922-52FBEBB1CC4F}" presName="node" presStyleLbl="node1" presStyleIdx="0" presStyleCnt="3" custScaleY="117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F4ADE-628E-4169-B7F9-2A2F81C4F94D}" type="pres">
      <dgm:prSet presAssocID="{EF982042-F9C1-4420-8922-52FBEBB1CC4F}" presName="invisiNode" presStyleLbl="node1" presStyleIdx="0" presStyleCnt="3"/>
      <dgm:spPr/>
    </dgm:pt>
    <dgm:pt modelId="{EFF86632-F075-422D-A5F0-BA26FE2CFA75}" type="pres">
      <dgm:prSet presAssocID="{EF982042-F9C1-4420-8922-52FBEBB1CC4F}" presName="imagNode" presStyleLbl="fgImgPlace1" presStyleIdx="0" presStyleCnt="3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C09E37DD-4998-4BF3-9F17-687C889A11A7}" type="pres">
      <dgm:prSet presAssocID="{C9399749-B234-4069-A7FE-CC053B8C9ED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D5BC70F-FA51-4927-A137-C13F60649B8D}" type="pres">
      <dgm:prSet presAssocID="{B4881BDA-8267-4A5F-B39B-D1A063CC77CA}" presName="compNode" presStyleCnt="0"/>
      <dgm:spPr/>
    </dgm:pt>
    <dgm:pt modelId="{51541D23-952B-4D22-B39C-31786E038924}" type="pres">
      <dgm:prSet presAssocID="{B4881BDA-8267-4A5F-B39B-D1A063CC77CA}" presName="node" presStyleLbl="node1" presStyleIdx="1" presStyleCnt="3" custScaleY="117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80836-B2A4-41EB-9E73-1B9F9850BD97}" type="pres">
      <dgm:prSet presAssocID="{B4881BDA-8267-4A5F-B39B-D1A063CC77CA}" presName="invisiNode" presStyleLbl="node1" presStyleIdx="1" presStyleCnt="3"/>
      <dgm:spPr/>
    </dgm:pt>
    <dgm:pt modelId="{A9DC371F-F86A-4FCC-A5AC-A91CED73D335}" type="pres">
      <dgm:prSet presAssocID="{B4881BDA-8267-4A5F-B39B-D1A063CC77CA}" presName="imagNode" presStyleLbl="fgImgPlace1" presStyleIdx="1" presStyleCnt="3"/>
      <dgm:spPr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89F6B771-BEB7-44A4-91AC-1CA6C263E81C}" type="pres">
      <dgm:prSet presAssocID="{ECDC85AF-D658-49FC-8B8E-06D18E2F1D9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7AF7534-704A-48CB-A511-F7F252A9F3A7}" type="pres">
      <dgm:prSet presAssocID="{69B1BC6A-F50F-4596-A661-7DE32EA524F5}" presName="compNode" presStyleCnt="0"/>
      <dgm:spPr/>
    </dgm:pt>
    <dgm:pt modelId="{9F34CAC0-CB82-4436-B173-B3BD25665D1E}" type="pres">
      <dgm:prSet presAssocID="{69B1BC6A-F50F-4596-A661-7DE32EA524F5}" presName="node" presStyleLbl="node1" presStyleIdx="2" presStyleCnt="3" custScaleY="117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52D41-3125-4E44-8D0D-ACBABE168383}" type="pres">
      <dgm:prSet presAssocID="{69B1BC6A-F50F-4596-A661-7DE32EA524F5}" presName="invisiNode" presStyleLbl="node1" presStyleIdx="2" presStyleCnt="3"/>
      <dgm:spPr/>
    </dgm:pt>
    <dgm:pt modelId="{AC6D28BA-13B8-447C-BB0C-C95CAFF52532}" type="pres">
      <dgm:prSet presAssocID="{69B1BC6A-F50F-4596-A661-7DE32EA524F5}" presName="imagNode" presStyleLbl="fgImgPlace1" presStyleIdx="2" presStyleCnt="3"/>
      <dgm:spPr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</dgm:ptLst>
  <dgm:cxnLst>
    <dgm:cxn modelId="{1B5F502C-9D6A-4C5D-8329-BBF721B50238}" type="presOf" srcId="{C9399749-B234-4069-A7FE-CC053B8C9ED6}" destId="{C09E37DD-4998-4BF3-9F17-687C889A11A7}" srcOrd="0" destOrd="0" presId="urn:microsoft.com/office/officeart/2005/8/layout/pList2#1"/>
    <dgm:cxn modelId="{AAB4058E-0D4F-4200-B339-139292B803FB}" type="presOf" srcId="{69B1BC6A-F50F-4596-A661-7DE32EA524F5}" destId="{9F34CAC0-CB82-4436-B173-B3BD25665D1E}" srcOrd="0" destOrd="0" presId="urn:microsoft.com/office/officeart/2005/8/layout/pList2#1"/>
    <dgm:cxn modelId="{F533DA33-3FD2-4BD3-A185-E029C46D940E}" type="presOf" srcId="{B4881BDA-8267-4A5F-B39B-D1A063CC77CA}" destId="{51541D23-952B-4D22-B39C-31786E038924}" srcOrd="0" destOrd="0" presId="urn:microsoft.com/office/officeart/2005/8/layout/pList2#1"/>
    <dgm:cxn modelId="{54D874E5-5721-40A9-B824-52F105A0E784}" type="presOf" srcId="{EF982042-F9C1-4420-8922-52FBEBB1CC4F}" destId="{1A894428-79CB-423C-BB4D-30A6C3E77BCE}" srcOrd="0" destOrd="0" presId="urn:microsoft.com/office/officeart/2005/8/layout/pList2#1"/>
    <dgm:cxn modelId="{8C660385-CCC7-44A0-979F-B588853ABD81}" srcId="{13590FA9-3C21-430F-A47F-FA3515446FDA}" destId="{69B1BC6A-F50F-4596-A661-7DE32EA524F5}" srcOrd="2" destOrd="0" parTransId="{73C0F08E-12EF-46CF-82FF-E5FFF0656D56}" sibTransId="{B0084C10-3E88-4406-B5FD-E3128F8DD39F}"/>
    <dgm:cxn modelId="{336166A4-24E6-44DC-9A6A-5B23360BACB2}" type="presOf" srcId="{ECDC85AF-D658-49FC-8B8E-06D18E2F1D98}" destId="{89F6B771-BEB7-44A4-91AC-1CA6C263E81C}" srcOrd="0" destOrd="0" presId="urn:microsoft.com/office/officeart/2005/8/layout/pList2#1"/>
    <dgm:cxn modelId="{A9A4D7A8-F3A0-47BA-8C26-66B34CA3E9AB}" srcId="{13590FA9-3C21-430F-A47F-FA3515446FDA}" destId="{EF982042-F9C1-4420-8922-52FBEBB1CC4F}" srcOrd="0" destOrd="0" parTransId="{A863B747-B49B-487F-A21F-523A9B836800}" sibTransId="{C9399749-B234-4069-A7FE-CC053B8C9ED6}"/>
    <dgm:cxn modelId="{618BB059-6A2F-48B8-A54E-78527EB97C02}" type="presOf" srcId="{13590FA9-3C21-430F-A47F-FA3515446FDA}" destId="{53CACEE0-B064-43EB-8E81-970FAD226FB8}" srcOrd="0" destOrd="0" presId="urn:microsoft.com/office/officeart/2005/8/layout/pList2#1"/>
    <dgm:cxn modelId="{4DFBBD45-3602-4AE2-87BC-5468AF42D215}" srcId="{13590FA9-3C21-430F-A47F-FA3515446FDA}" destId="{B4881BDA-8267-4A5F-B39B-D1A063CC77CA}" srcOrd="1" destOrd="0" parTransId="{2F8F0DA4-C8E8-42C0-9D1B-66CA850C1B3D}" sibTransId="{ECDC85AF-D658-49FC-8B8E-06D18E2F1D98}"/>
    <dgm:cxn modelId="{09F10EB5-EA1E-498F-AFC9-7AE34723D4B7}" type="presParOf" srcId="{53CACEE0-B064-43EB-8E81-970FAD226FB8}" destId="{6F0D62C9-01DA-4299-9B69-6BD49A6D34C0}" srcOrd="0" destOrd="0" presId="urn:microsoft.com/office/officeart/2005/8/layout/pList2#1"/>
    <dgm:cxn modelId="{178E7346-C1CF-4E18-AB53-96E16E85DE7C}" type="presParOf" srcId="{53CACEE0-B064-43EB-8E81-970FAD226FB8}" destId="{03E552B4-2937-4039-8FC8-F90CA2518B0C}" srcOrd="1" destOrd="0" presId="urn:microsoft.com/office/officeart/2005/8/layout/pList2#1"/>
    <dgm:cxn modelId="{2BCF0D7F-CC93-4E9B-A442-14BA7B7B60F7}" type="presParOf" srcId="{03E552B4-2937-4039-8FC8-F90CA2518B0C}" destId="{4873ECD9-E205-44D0-95F8-9D3DBD495981}" srcOrd="0" destOrd="0" presId="urn:microsoft.com/office/officeart/2005/8/layout/pList2#1"/>
    <dgm:cxn modelId="{A0FE6BDE-655C-4140-BC58-5D581E504DF7}" type="presParOf" srcId="{4873ECD9-E205-44D0-95F8-9D3DBD495981}" destId="{1A894428-79CB-423C-BB4D-30A6C3E77BCE}" srcOrd="0" destOrd="0" presId="urn:microsoft.com/office/officeart/2005/8/layout/pList2#1"/>
    <dgm:cxn modelId="{292684A3-7EA2-4C2C-A7C2-D066F4835E9C}" type="presParOf" srcId="{4873ECD9-E205-44D0-95F8-9D3DBD495981}" destId="{D89F4ADE-628E-4169-B7F9-2A2F81C4F94D}" srcOrd="1" destOrd="0" presId="urn:microsoft.com/office/officeart/2005/8/layout/pList2#1"/>
    <dgm:cxn modelId="{72597431-F450-49CC-BBD1-948E35117C47}" type="presParOf" srcId="{4873ECD9-E205-44D0-95F8-9D3DBD495981}" destId="{EFF86632-F075-422D-A5F0-BA26FE2CFA75}" srcOrd="2" destOrd="0" presId="urn:microsoft.com/office/officeart/2005/8/layout/pList2#1"/>
    <dgm:cxn modelId="{884B133D-11FC-4C02-8E7E-67C8A9A37FF8}" type="presParOf" srcId="{03E552B4-2937-4039-8FC8-F90CA2518B0C}" destId="{C09E37DD-4998-4BF3-9F17-687C889A11A7}" srcOrd="1" destOrd="0" presId="urn:microsoft.com/office/officeart/2005/8/layout/pList2#1"/>
    <dgm:cxn modelId="{BED1FA46-7B68-4F26-85D6-289862D7D9A8}" type="presParOf" srcId="{03E552B4-2937-4039-8FC8-F90CA2518B0C}" destId="{CD5BC70F-FA51-4927-A137-C13F60649B8D}" srcOrd="2" destOrd="0" presId="urn:microsoft.com/office/officeart/2005/8/layout/pList2#1"/>
    <dgm:cxn modelId="{F54CFE9C-4D6C-42DA-AC44-E52C384253EF}" type="presParOf" srcId="{CD5BC70F-FA51-4927-A137-C13F60649B8D}" destId="{51541D23-952B-4D22-B39C-31786E038924}" srcOrd="0" destOrd="0" presId="urn:microsoft.com/office/officeart/2005/8/layout/pList2#1"/>
    <dgm:cxn modelId="{C668AAE0-3757-4E08-B8A8-4608053B5E9A}" type="presParOf" srcId="{CD5BC70F-FA51-4927-A137-C13F60649B8D}" destId="{52D80836-B2A4-41EB-9E73-1B9F9850BD97}" srcOrd="1" destOrd="0" presId="urn:microsoft.com/office/officeart/2005/8/layout/pList2#1"/>
    <dgm:cxn modelId="{D4FFC980-6420-41F3-983D-E0EACE37BB5E}" type="presParOf" srcId="{CD5BC70F-FA51-4927-A137-C13F60649B8D}" destId="{A9DC371F-F86A-4FCC-A5AC-A91CED73D335}" srcOrd="2" destOrd="0" presId="urn:microsoft.com/office/officeart/2005/8/layout/pList2#1"/>
    <dgm:cxn modelId="{6BF9CED1-EC6E-433A-B5A7-A06D4A080D5A}" type="presParOf" srcId="{03E552B4-2937-4039-8FC8-F90CA2518B0C}" destId="{89F6B771-BEB7-44A4-91AC-1CA6C263E81C}" srcOrd="3" destOrd="0" presId="urn:microsoft.com/office/officeart/2005/8/layout/pList2#1"/>
    <dgm:cxn modelId="{DB139AA2-24BF-4429-A120-B22C466309A0}" type="presParOf" srcId="{03E552B4-2937-4039-8FC8-F90CA2518B0C}" destId="{17AF7534-704A-48CB-A511-F7F252A9F3A7}" srcOrd="4" destOrd="0" presId="urn:microsoft.com/office/officeart/2005/8/layout/pList2#1"/>
    <dgm:cxn modelId="{2FA130C0-2DB2-4DDE-9EB2-4DDA5D6B0924}" type="presParOf" srcId="{17AF7534-704A-48CB-A511-F7F252A9F3A7}" destId="{9F34CAC0-CB82-4436-B173-B3BD25665D1E}" srcOrd="0" destOrd="0" presId="urn:microsoft.com/office/officeart/2005/8/layout/pList2#1"/>
    <dgm:cxn modelId="{585DFB97-AE00-4437-B126-1CB307304945}" type="presParOf" srcId="{17AF7534-704A-48CB-A511-F7F252A9F3A7}" destId="{BE652D41-3125-4E44-8D0D-ACBABE168383}" srcOrd="1" destOrd="0" presId="urn:microsoft.com/office/officeart/2005/8/layout/pList2#1"/>
    <dgm:cxn modelId="{89C317D5-30DC-4625-B70A-204B74ABB9EA}" type="presParOf" srcId="{17AF7534-704A-48CB-A511-F7F252A9F3A7}" destId="{AC6D28BA-13B8-447C-BB0C-C95CAFF52532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Двигательная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0C0259-0E13-422D-86AA-C6AEEAE5A4C5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овладение основными движениями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D609820-82E3-40CC-A272-B1A4BA6951A3}" type="par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8A8D63-4E00-41BF-9189-4993F9F5A8FD}" type="sib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12008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  <dgm:pt modelId="{D8C50267-EC82-4E7C-856B-F75197FBEB58}" type="pres">
      <dgm:prSet presAssocID="{CD609820-82E3-40CC-A272-B1A4BA6951A3}" presName="Name13" presStyleLbl="parChTrans1D2" presStyleIdx="0" presStyleCnt="1"/>
      <dgm:spPr/>
      <dgm:t>
        <a:bodyPr/>
        <a:lstStyle/>
        <a:p>
          <a:endParaRPr lang="ru-RU"/>
        </a:p>
      </dgm:t>
    </dgm:pt>
    <dgm:pt modelId="{03DB3585-4966-4384-B92B-36A4C2FA126E}" type="pres">
      <dgm:prSet presAssocID="{790C0259-0E13-422D-86AA-C6AEEAE5A4C5}" presName="childText" presStyleLbl="bgAcc1" presStyleIdx="0" presStyleCnt="1" custScaleX="213051" custScaleY="187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7191A7-51E9-4EBE-8D54-DD8CEC5B74A9}" srcId="{398176C2-17E7-4A9C-A205-731AB69D4A93}" destId="{790C0259-0E13-422D-86AA-C6AEEAE5A4C5}" srcOrd="0" destOrd="0" parTransId="{CD609820-82E3-40CC-A272-B1A4BA6951A3}" sibTransId="{618A8D63-4E00-41BF-9189-4993F9F5A8FD}"/>
    <dgm:cxn modelId="{07B221F4-AAB0-44A8-A183-F80017AEFD74}" type="presOf" srcId="{CD609820-82E3-40CC-A272-B1A4BA6951A3}" destId="{D8C50267-EC82-4E7C-856B-F75197FBEB58}" srcOrd="0" destOrd="0" presId="urn:microsoft.com/office/officeart/2005/8/layout/hierarchy3"/>
    <dgm:cxn modelId="{7DA6FF15-F921-4C75-9E72-708592F24288}" type="presOf" srcId="{398176C2-17E7-4A9C-A205-731AB69D4A93}" destId="{FC6393E0-8A1C-4C20-91CB-B432A2B22550}" srcOrd="0" destOrd="0" presId="urn:microsoft.com/office/officeart/2005/8/layout/hierarchy3"/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674BF864-E30E-4502-8F4E-0315484B0511}" type="presOf" srcId="{398176C2-17E7-4A9C-A205-731AB69D4A93}" destId="{B13808B5-1BC2-4F07-8F83-39966228D918}" srcOrd="1" destOrd="0" presId="urn:microsoft.com/office/officeart/2005/8/layout/hierarchy3"/>
    <dgm:cxn modelId="{4E5576CB-64C7-4A1E-9B3C-6FDCE4BE9434}" type="presOf" srcId="{790C0259-0E13-422D-86AA-C6AEEAE5A4C5}" destId="{03DB3585-4966-4384-B92B-36A4C2FA126E}" srcOrd="0" destOrd="0" presId="urn:microsoft.com/office/officeart/2005/8/layout/hierarchy3"/>
    <dgm:cxn modelId="{170C5186-F220-4FA0-A6DB-969169890AA5}" type="presOf" srcId="{068E53E1-10C2-4FB5-8621-5A4FC7788022}" destId="{985737AB-C7D0-4F24-9AF9-8A0F4B82E795}" srcOrd="0" destOrd="0" presId="urn:microsoft.com/office/officeart/2005/8/layout/hierarchy3"/>
    <dgm:cxn modelId="{423420CE-EB5B-4839-B109-C9F9384B3471}" type="presParOf" srcId="{985737AB-C7D0-4F24-9AF9-8A0F4B82E795}" destId="{3653E4C9-124C-4238-A12D-1889064E9B74}" srcOrd="0" destOrd="0" presId="urn:microsoft.com/office/officeart/2005/8/layout/hierarchy3"/>
    <dgm:cxn modelId="{DC5156F4-6799-4513-B115-5E648E1B2DA6}" type="presParOf" srcId="{3653E4C9-124C-4238-A12D-1889064E9B74}" destId="{E6B32ECF-B095-4062-A5D3-F8A51AAA06B4}" srcOrd="0" destOrd="0" presId="urn:microsoft.com/office/officeart/2005/8/layout/hierarchy3"/>
    <dgm:cxn modelId="{A4A13E53-58BA-48DA-82CB-C8B25CCB4319}" type="presParOf" srcId="{E6B32ECF-B095-4062-A5D3-F8A51AAA06B4}" destId="{FC6393E0-8A1C-4C20-91CB-B432A2B22550}" srcOrd="0" destOrd="0" presId="urn:microsoft.com/office/officeart/2005/8/layout/hierarchy3"/>
    <dgm:cxn modelId="{7111EE2B-A83C-417B-89DE-9046117EEB20}" type="presParOf" srcId="{E6B32ECF-B095-4062-A5D3-F8A51AAA06B4}" destId="{B13808B5-1BC2-4F07-8F83-39966228D918}" srcOrd="1" destOrd="0" presId="urn:microsoft.com/office/officeart/2005/8/layout/hierarchy3"/>
    <dgm:cxn modelId="{192100C4-0A0E-4F70-8ADE-2A28F12FF668}" type="presParOf" srcId="{3653E4C9-124C-4238-A12D-1889064E9B74}" destId="{194A3F71-61F5-4953-AD0B-541BAEA4AC69}" srcOrd="1" destOrd="0" presId="urn:microsoft.com/office/officeart/2005/8/layout/hierarchy3"/>
    <dgm:cxn modelId="{B4C351C6-5974-43B2-A101-98DC0D45D181}" type="presParOf" srcId="{194A3F71-61F5-4953-AD0B-541BAEA4AC69}" destId="{D8C50267-EC82-4E7C-856B-F75197FBEB58}" srcOrd="0" destOrd="0" presId="urn:microsoft.com/office/officeart/2005/8/layout/hierarchy3"/>
    <dgm:cxn modelId="{17CE6587-B7D5-4277-A73E-012ECCA95882}" type="presParOf" srcId="{194A3F71-61F5-4953-AD0B-541BAEA4AC69}" destId="{03DB3585-4966-4384-B92B-36A4C2FA126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Игровая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0C0259-0E13-422D-86AA-C6AEEAE5A4C5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сюжетно-ролевая игра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D609820-82E3-40CC-A272-B1A4BA6951A3}" type="par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8A8D63-4E00-41BF-9189-4993F9F5A8FD}" type="sib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D3D1612-1245-4D8F-956E-217319DB91C4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игра</a:t>
          </a:r>
        </a:p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с правилами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3F6DCD3B-FC7B-4529-8C31-DF36D7E8363D}" type="parTrans" cxnId="{017AF5CC-A246-43D4-87D5-144D5CFC94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83711A2-C143-4417-8758-38976A46CFFA}" type="sibTrans" cxnId="{017AF5CC-A246-43D4-87D5-144D5CFC94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148F446-849D-48C5-B908-9059CE129AE7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другие виды игр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1FEDAF61-4CE9-437B-BD67-39F45D66F44F}" type="parTrans" cxnId="{619236CB-39EE-4340-A66C-075F355470AC}">
      <dgm:prSet/>
      <dgm:spPr/>
    </dgm:pt>
    <dgm:pt modelId="{F2F3DDF3-4B43-414A-AEF0-537B5A0AB148}" type="sibTrans" cxnId="{619236CB-39EE-4340-A66C-075F355470AC}">
      <dgm:prSet/>
      <dgm:spPr/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12008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  <dgm:pt modelId="{D8C50267-EC82-4E7C-856B-F75197FBEB58}" type="pres">
      <dgm:prSet presAssocID="{CD609820-82E3-40CC-A272-B1A4BA6951A3}" presName="Name13" presStyleLbl="parChTrans1D2" presStyleIdx="0" presStyleCnt="3"/>
      <dgm:spPr/>
      <dgm:t>
        <a:bodyPr/>
        <a:lstStyle/>
        <a:p>
          <a:endParaRPr lang="ru-RU"/>
        </a:p>
      </dgm:t>
    </dgm:pt>
    <dgm:pt modelId="{03DB3585-4966-4384-B92B-36A4C2FA126E}" type="pres">
      <dgm:prSet presAssocID="{790C0259-0E13-422D-86AA-C6AEEAE5A4C5}" presName="childText" presStyleLbl="bgAcc1" presStyleIdx="0" presStyleCnt="3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9942F-226E-44AF-96D2-65D277366096}" type="pres">
      <dgm:prSet presAssocID="{3F6DCD3B-FC7B-4529-8C31-DF36D7E8363D}" presName="Name13" presStyleLbl="parChTrans1D2" presStyleIdx="1" presStyleCnt="3"/>
      <dgm:spPr/>
      <dgm:t>
        <a:bodyPr/>
        <a:lstStyle/>
        <a:p>
          <a:endParaRPr lang="ru-RU"/>
        </a:p>
      </dgm:t>
    </dgm:pt>
    <dgm:pt modelId="{34639101-E28C-4150-98AB-717A8B1FE58E}" type="pres">
      <dgm:prSet presAssocID="{BD3D1612-1245-4D8F-956E-217319DB91C4}" presName="childText" presStyleLbl="bgAcc1" presStyleIdx="1" presStyleCnt="3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5AB23-21BE-4A74-9B96-B08DA74C5CAD}" type="pres">
      <dgm:prSet presAssocID="{1FEDAF61-4CE9-437B-BD67-39F45D66F44F}" presName="Name13" presStyleLbl="parChTrans1D2" presStyleIdx="2" presStyleCnt="3"/>
      <dgm:spPr/>
    </dgm:pt>
    <dgm:pt modelId="{324033BD-B766-4E1A-B8E5-5A7D8D5893EB}" type="pres">
      <dgm:prSet presAssocID="{5148F446-849D-48C5-B908-9059CE129AE7}" presName="childText" presStyleLbl="bgAcc1" presStyleIdx="2" presStyleCnt="3" custScaleX="213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E429BA-49A1-4950-A353-663C7733ABC5}" type="presOf" srcId="{BD3D1612-1245-4D8F-956E-217319DB91C4}" destId="{34639101-E28C-4150-98AB-717A8B1FE58E}" srcOrd="0" destOrd="0" presId="urn:microsoft.com/office/officeart/2005/8/layout/hierarchy3"/>
    <dgm:cxn modelId="{C2F82420-FA2E-43DF-B3CA-DCEECC7E8E61}" type="presOf" srcId="{790C0259-0E13-422D-86AA-C6AEEAE5A4C5}" destId="{03DB3585-4966-4384-B92B-36A4C2FA126E}" srcOrd="0" destOrd="0" presId="urn:microsoft.com/office/officeart/2005/8/layout/hierarchy3"/>
    <dgm:cxn modelId="{C51BF776-F8B9-4544-9237-9E8896FCE30F}" type="presOf" srcId="{398176C2-17E7-4A9C-A205-731AB69D4A93}" destId="{FC6393E0-8A1C-4C20-91CB-B432A2B22550}" srcOrd="0" destOrd="0" presId="urn:microsoft.com/office/officeart/2005/8/layout/hierarchy3"/>
    <dgm:cxn modelId="{DF3FE265-47CB-46A6-8706-1180F287CCE4}" type="presOf" srcId="{068E53E1-10C2-4FB5-8621-5A4FC7788022}" destId="{985737AB-C7D0-4F24-9AF9-8A0F4B82E795}" srcOrd="0" destOrd="0" presId="urn:microsoft.com/office/officeart/2005/8/layout/hierarchy3"/>
    <dgm:cxn modelId="{FA97936C-70DD-43E9-9C62-0EDDBDB47CA7}" type="presOf" srcId="{1FEDAF61-4CE9-437B-BD67-39F45D66F44F}" destId="{6D65AB23-21BE-4A74-9B96-B08DA74C5CAD}" srcOrd="0" destOrd="0" presId="urn:microsoft.com/office/officeart/2005/8/layout/hierarchy3"/>
    <dgm:cxn modelId="{0A3E7901-515F-419B-9BA9-B949A9A9D274}" type="presOf" srcId="{CD609820-82E3-40CC-A272-B1A4BA6951A3}" destId="{D8C50267-EC82-4E7C-856B-F75197FBEB58}" srcOrd="0" destOrd="0" presId="urn:microsoft.com/office/officeart/2005/8/layout/hierarchy3"/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65729194-0634-4A6A-9BEB-C38E26497CDD}" type="presOf" srcId="{5148F446-849D-48C5-B908-9059CE129AE7}" destId="{324033BD-B766-4E1A-B8E5-5A7D8D5893EB}" srcOrd="0" destOrd="0" presId="urn:microsoft.com/office/officeart/2005/8/layout/hierarchy3"/>
    <dgm:cxn modelId="{017AF5CC-A246-43D4-87D5-144D5CFC94EB}" srcId="{398176C2-17E7-4A9C-A205-731AB69D4A93}" destId="{BD3D1612-1245-4D8F-956E-217319DB91C4}" srcOrd="1" destOrd="0" parTransId="{3F6DCD3B-FC7B-4529-8C31-DF36D7E8363D}" sibTransId="{183711A2-C143-4417-8758-38976A46CFFA}"/>
    <dgm:cxn modelId="{D27191A7-51E9-4EBE-8D54-DD8CEC5B74A9}" srcId="{398176C2-17E7-4A9C-A205-731AB69D4A93}" destId="{790C0259-0E13-422D-86AA-C6AEEAE5A4C5}" srcOrd="0" destOrd="0" parTransId="{CD609820-82E3-40CC-A272-B1A4BA6951A3}" sibTransId="{618A8D63-4E00-41BF-9189-4993F9F5A8FD}"/>
    <dgm:cxn modelId="{619236CB-39EE-4340-A66C-075F355470AC}" srcId="{398176C2-17E7-4A9C-A205-731AB69D4A93}" destId="{5148F446-849D-48C5-B908-9059CE129AE7}" srcOrd="2" destOrd="0" parTransId="{1FEDAF61-4CE9-437B-BD67-39F45D66F44F}" sibTransId="{F2F3DDF3-4B43-414A-AEF0-537B5A0AB148}"/>
    <dgm:cxn modelId="{E40510C2-D47D-4F35-987D-86F678C31A4E}" type="presOf" srcId="{3F6DCD3B-FC7B-4529-8C31-DF36D7E8363D}" destId="{76F9942F-226E-44AF-96D2-65D277366096}" srcOrd="0" destOrd="0" presId="urn:microsoft.com/office/officeart/2005/8/layout/hierarchy3"/>
    <dgm:cxn modelId="{9543E9B8-A311-4B43-8FAF-47244B269A07}" type="presOf" srcId="{398176C2-17E7-4A9C-A205-731AB69D4A93}" destId="{B13808B5-1BC2-4F07-8F83-39966228D918}" srcOrd="1" destOrd="0" presId="urn:microsoft.com/office/officeart/2005/8/layout/hierarchy3"/>
    <dgm:cxn modelId="{F1C54ACF-10A3-4219-A09D-4CE80BFFC42C}" type="presParOf" srcId="{985737AB-C7D0-4F24-9AF9-8A0F4B82E795}" destId="{3653E4C9-124C-4238-A12D-1889064E9B74}" srcOrd="0" destOrd="0" presId="urn:microsoft.com/office/officeart/2005/8/layout/hierarchy3"/>
    <dgm:cxn modelId="{5B3548C7-8D0C-4041-95D5-533707895F26}" type="presParOf" srcId="{3653E4C9-124C-4238-A12D-1889064E9B74}" destId="{E6B32ECF-B095-4062-A5D3-F8A51AAA06B4}" srcOrd="0" destOrd="0" presId="urn:microsoft.com/office/officeart/2005/8/layout/hierarchy3"/>
    <dgm:cxn modelId="{0B6C0724-3E7B-49F5-9C60-97F5A8BD1B39}" type="presParOf" srcId="{E6B32ECF-B095-4062-A5D3-F8A51AAA06B4}" destId="{FC6393E0-8A1C-4C20-91CB-B432A2B22550}" srcOrd="0" destOrd="0" presId="urn:microsoft.com/office/officeart/2005/8/layout/hierarchy3"/>
    <dgm:cxn modelId="{831265B5-1101-4D5F-A8DF-7D04B19E8C78}" type="presParOf" srcId="{E6B32ECF-B095-4062-A5D3-F8A51AAA06B4}" destId="{B13808B5-1BC2-4F07-8F83-39966228D918}" srcOrd="1" destOrd="0" presId="urn:microsoft.com/office/officeart/2005/8/layout/hierarchy3"/>
    <dgm:cxn modelId="{27C27C4B-12ED-485D-82DE-7562DEEF6EB1}" type="presParOf" srcId="{3653E4C9-124C-4238-A12D-1889064E9B74}" destId="{194A3F71-61F5-4953-AD0B-541BAEA4AC69}" srcOrd="1" destOrd="0" presId="urn:microsoft.com/office/officeart/2005/8/layout/hierarchy3"/>
    <dgm:cxn modelId="{52FD4109-8C8D-458F-A3FD-5D1C655F825A}" type="presParOf" srcId="{194A3F71-61F5-4953-AD0B-541BAEA4AC69}" destId="{D8C50267-EC82-4E7C-856B-F75197FBEB58}" srcOrd="0" destOrd="0" presId="urn:microsoft.com/office/officeart/2005/8/layout/hierarchy3"/>
    <dgm:cxn modelId="{560D2F73-20A0-4D6C-AB39-5389BDD8C540}" type="presParOf" srcId="{194A3F71-61F5-4953-AD0B-541BAEA4AC69}" destId="{03DB3585-4966-4384-B92B-36A4C2FA126E}" srcOrd="1" destOrd="0" presId="urn:microsoft.com/office/officeart/2005/8/layout/hierarchy3"/>
    <dgm:cxn modelId="{9A58DAF1-9427-4820-B6ED-5EADCCED0380}" type="presParOf" srcId="{194A3F71-61F5-4953-AD0B-541BAEA4AC69}" destId="{76F9942F-226E-44AF-96D2-65D277366096}" srcOrd="2" destOrd="0" presId="urn:microsoft.com/office/officeart/2005/8/layout/hierarchy3"/>
    <dgm:cxn modelId="{0EAEDE1E-C6E4-483C-8A1B-26783112D68A}" type="presParOf" srcId="{194A3F71-61F5-4953-AD0B-541BAEA4AC69}" destId="{34639101-E28C-4150-98AB-717A8B1FE58E}" srcOrd="3" destOrd="0" presId="urn:microsoft.com/office/officeart/2005/8/layout/hierarchy3"/>
    <dgm:cxn modelId="{0468BC4B-D060-49DB-8E2F-3A2934FF2747}" type="presParOf" srcId="{194A3F71-61F5-4953-AD0B-541BAEA4AC69}" destId="{6D65AB23-21BE-4A74-9B96-B08DA74C5CAD}" srcOrd="4" destOrd="0" presId="urn:microsoft.com/office/officeart/2005/8/layout/hierarchy3"/>
    <dgm:cxn modelId="{6D94CFA7-C0F0-40B9-9355-10739649EE88}" type="presParOf" srcId="{194A3F71-61F5-4953-AD0B-541BAEA4AC69}" destId="{324033BD-B766-4E1A-B8E5-5A7D8D5893E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Коммуникативная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0C0259-0E13-422D-86AA-C6AEEAE5A4C5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Общение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dirty="0" smtClean="0">
              <a:latin typeface="Arial" pitchFamily="34" charset="0"/>
              <a:cs typeface="Arial" pitchFamily="34" charset="0"/>
            </a:rPr>
            <a:t>и взаимодействие со взрослыми и сверстниками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D609820-82E3-40CC-A272-B1A4BA6951A3}" type="par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8A8D63-4E00-41BF-9189-4993F9F5A8FD}" type="sib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12008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  <dgm:pt modelId="{D8C50267-EC82-4E7C-856B-F75197FBEB58}" type="pres">
      <dgm:prSet presAssocID="{CD609820-82E3-40CC-A272-B1A4BA6951A3}" presName="Name13" presStyleLbl="parChTrans1D2" presStyleIdx="0" presStyleCnt="1"/>
      <dgm:spPr/>
      <dgm:t>
        <a:bodyPr/>
        <a:lstStyle/>
        <a:p>
          <a:endParaRPr lang="ru-RU"/>
        </a:p>
      </dgm:t>
    </dgm:pt>
    <dgm:pt modelId="{03DB3585-4966-4384-B92B-36A4C2FA126E}" type="pres">
      <dgm:prSet presAssocID="{790C0259-0E13-422D-86AA-C6AEEAE5A4C5}" presName="childText" presStyleLbl="bgAcc1" presStyleIdx="0" presStyleCnt="1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7191A7-51E9-4EBE-8D54-DD8CEC5B74A9}" srcId="{398176C2-17E7-4A9C-A205-731AB69D4A93}" destId="{790C0259-0E13-422D-86AA-C6AEEAE5A4C5}" srcOrd="0" destOrd="0" parTransId="{CD609820-82E3-40CC-A272-B1A4BA6951A3}" sibTransId="{618A8D63-4E00-41BF-9189-4993F9F5A8FD}"/>
    <dgm:cxn modelId="{3250F656-6A6E-4D18-B414-F2CC450A4B82}" type="presOf" srcId="{068E53E1-10C2-4FB5-8621-5A4FC7788022}" destId="{985737AB-C7D0-4F24-9AF9-8A0F4B82E795}" srcOrd="0" destOrd="0" presId="urn:microsoft.com/office/officeart/2005/8/layout/hierarchy3"/>
    <dgm:cxn modelId="{C35135AA-3DA5-4BCD-8B68-E78FFB163AA4}" type="presOf" srcId="{398176C2-17E7-4A9C-A205-731AB69D4A93}" destId="{FC6393E0-8A1C-4C20-91CB-B432A2B22550}" srcOrd="0" destOrd="0" presId="urn:microsoft.com/office/officeart/2005/8/layout/hierarchy3"/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901AF539-B76D-4D35-A803-A9C4CE32B33A}" type="presOf" srcId="{790C0259-0E13-422D-86AA-C6AEEAE5A4C5}" destId="{03DB3585-4966-4384-B92B-36A4C2FA126E}" srcOrd="0" destOrd="0" presId="urn:microsoft.com/office/officeart/2005/8/layout/hierarchy3"/>
    <dgm:cxn modelId="{468C3DEA-C1D7-4445-B883-EED4EF3BB179}" type="presOf" srcId="{CD609820-82E3-40CC-A272-B1A4BA6951A3}" destId="{D8C50267-EC82-4E7C-856B-F75197FBEB58}" srcOrd="0" destOrd="0" presId="urn:microsoft.com/office/officeart/2005/8/layout/hierarchy3"/>
    <dgm:cxn modelId="{8089E67B-73F8-4E79-8760-753CD3A7B0B1}" type="presOf" srcId="{398176C2-17E7-4A9C-A205-731AB69D4A93}" destId="{B13808B5-1BC2-4F07-8F83-39966228D918}" srcOrd="1" destOrd="0" presId="urn:microsoft.com/office/officeart/2005/8/layout/hierarchy3"/>
    <dgm:cxn modelId="{77C2259E-74A8-4009-8CF0-5294635BEF7A}" type="presParOf" srcId="{985737AB-C7D0-4F24-9AF9-8A0F4B82E795}" destId="{3653E4C9-124C-4238-A12D-1889064E9B74}" srcOrd="0" destOrd="0" presId="urn:microsoft.com/office/officeart/2005/8/layout/hierarchy3"/>
    <dgm:cxn modelId="{B69C8F89-68A3-4B32-8886-50E3A6E8472B}" type="presParOf" srcId="{3653E4C9-124C-4238-A12D-1889064E9B74}" destId="{E6B32ECF-B095-4062-A5D3-F8A51AAA06B4}" srcOrd="0" destOrd="0" presId="urn:microsoft.com/office/officeart/2005/8/layout/hierarchy3"/>
    <dgm:cxn modelId="{B0FB6E32-1F31-444E-96D5-A497E8FA38B2}" type="presParOf" srcId="{E6B32ECF-B095-4062-A5D3-F8A51AAA06B4}" destId="{FC6393E0-8A1C-4C20-91CB-B432A2B22550}" srcOrd="0" destOrd="0" presId="urn:microsoft.com/office/officeart/2005/8/layout/hierarchy3"/>
    <dgm:cxn modelId="{5E1F7B64-0A22-4788-88EE-34E4D8AAD85B}" type="presParOf" srcId="{E6B32ECF-B095-4062-A5D3-F8A51AAA06B4}" destId="{B13808B5-1BC2-4F07-8F83-39966228D918}" srcOrd="1" destOrd="0" presId="urn:microsoft.com/office/officeart/2005/8/layout/hierarchy3"/>
    <dgm:cxn modelId="{68FD98D5-17A4-4C1F-BE53-95DC2A7385FC}" type="presParOf" srcId="{3653E4C9-124C-4238-A12D-1889064E9B74}" destId="{194A3F71-61F5-4953-AD0B-541BAEA4AC69}" srcOrd="1" destOrd="0" presId="urn:microsoft.com/office/officeart/2005/8/layout/hierarchy3"/>
    <dgm:cxn modelId="{7DC93251-B5E3-4720-AA51-1CF04E02FC68}" type="presParOf" srcId="{194A3F71-61F5-4953-AD0B-541BAEA4AC69}" destId="{D8C50267-EC82-4E7C-856B-F75197FBEB58}" srcOrd="0" destOrd="0" presId="urn:microsoft.com/office/officeart/2005/8/layout/hierarchy3"/>
    <dgm:cxn modelId="{4A8F6E0E-9D19-438A-95BC-FB6ECE080FD5}" type="presParOf" srcId="{194A3F71-61F5-4953-AD0B-541BAEA4AC69}" destId="{03DB3585-4966-4384-B92B-36A4C2FA126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Познавательно - исследовательская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0C0259-0E13-422D-86AA-C6AEEAE5A4C5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исследование объектов окружающего мира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dirty="0" smtClean="0">
              <a:latin typeface="Arial" pitchFamily="34" charset="0"/>
              <a:cs typeface="Arial" pitchFamily="34" charset="0"/>
            </a:rPr>
            <a:t>и экспериментирование с ними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D609820-82E3-40CC-A272-B1A4BA6951A3}" type="par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8A8D63-4E00-41BF-9189-4993F9F5A8FD}" type="sib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12008" custScaleY="175581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  <dgm:pt modelId="{D8C50267-EC82-4E7C-856B-F75197FBEB58}" type="pres">
      <dgm:prSet presAssocID="{CD609820-82E3-40CC-A272-B1A4BA6951A3}" presName="Name13" presStyleLbl="parChTrans1D2" presStyleIdx="0" presStyleCnt="1"/>
      <dgm:spPr/>
      <dgm:t>
        <a:bodyPr/>
        <a:lstStyle/>
        <a:p>
          <a:endParaRPr lang="ru-RU"/>
        </a:p>
      </dgm:t>
    </dgm:pt>
    <dgm:pt modelId="{03DB3585-4966-4384-B92B-36A4C2FA126E}" type="pres">
      <dgm:prSet presAssocID="{790C0259-0E13-422D-86AA-C6AEEAE5A4C5}" presName="childText" presStyleLbl="bgAcc1" presStyleIdx="0" presStyleCnt="1" custScaleX="213051" custScaleY="193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7191A7-51E9-4EBE-8D54-DD8CEC5B74A9}" srcId="{398176C2-17E7-4A9C-A205-731AB69D4A93}" destId="{790C0259-0E13-422D-86AA-C6AEEAE5A4C5}" srcOrd="0" destOrd="0" parTransId="{CD609820-82E3-40CC-A272-B1A4BA6951A3}" sibTransId="{618A8D63-4E00-41BF-9189-4993F9F5A8FD}"/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3BFF05FB-559E-4004-95F4-3D6012061A46}" type="presOf" srcId="{068E53E1-10C2-4FB5-8621-5A4FC7788022}" destId="{985737AB-C7D0-4F24-9AF9-8A0F4B82E795}" srcOrd="0" destOrd="0" presId="urn:microsoft.com/office/officeart/2005/8/layout/hierarchy3"/>
    <dgm:cxn modelId="{2E118A15-6642-47C1-9EB6-E26F8EC8D05B}" type="presOf" srcId="{398176C2-17E7-4A9C-A205-731AB69D4A93}" destId="{B13808B5-1BC2-4F07-8F83-39966228D918}" srcOrd="1" destOrd="0" presId="urn:microsoft.com/office/officeart/2005/8/layout/hierarchy3"/>
    <dgm:cxn modelId="{073DCB1D-7FAA-4333-8614-B32B36CB580F}" type="presOf" srcId="{790C0259-0E13-422D-86AA-C6AEEAE5A4C5}" destId="{03DB3585-4966-4384-B92B-36A4C2FA126E}" srcOrd="0" destOrd="0" presId="urn:microsoft.com/office/officeart/2005/8/layout/hierarchy3"/>
    <dgm:cxn modelId="{6E7E5BAD-736E-4F70-8F4E-37854E6586A1}" type="presOf" srcId="{398176C2-17E7-4A9C-A205-731AB69D4A93}" destId="{FC6393E0-8A1C-4C20-91CB-B432A2B22550}" srcOrd="0" destOrd="0" presId="urn:microsoft.com/office/officeart/2005/8/layout/hierarchy3"/>
    <dgm:cxn modelId="{6EA99A73-6A79-48EE-9E2F-F00E1BF745BB}" type="presOf" srcId="{CD609820-82E3-40CC-A272-B1A4BA6951A3}" destId="{D8C50267-EC82-4E7C-856B-F75197FBEB58}" srcOrd="0" destOrd="0" presId="urn:microsoft.com/office/officeart/2005/8/layout/hierarchy3"/>
    <dgm:cxn modelId="{D141C72D-6C53-4494-A0B0-030B51A7FF4E}" type="presParOf" srcId="{985737AB-C7D0-4F24-9AF9-8A0F4B82E795}" destId="{3653E4C9-124C-4238-A12D-1889064E9B74}" srcOrd="0" destOrd="0" presId="urn:microsoft.com/office/officeart/2005/8/layout/hierarchy3"/>
    <dgm:cxn modelId="{6D12A582-9A27-46FD-B73E-48008582A246}" type="presParOf" srcId="{3653E4C9-124C-4238-A12D-1889064E9B74}" destId="{E6B32ECF-B095-4062-A5D3-F8A51AAA06B4}" srcOrd="0" destOrd="0" presId="urn:microsoft.com/office/officeart/2005/8/layout/hierarchy3"/>
    <dgm:cxn modelId="{C136E41E-16DB-482A-960E-532D30AADCB2}" type="presParOf" srcId="{E6B32ECF-B095-4062-A5D3-F8A51AAA06B4}" destId="{FC6393E0-8A1C-4C20-91CB-B432A2B22550}" srcOrd="0" destOrd="0" presId="urn:microsoft.com/office/officeart/2005/8/layout/hierarchy3"/>
    <dgm:cxn modelId="{40C21B2C-BC62-4FCD-BF4C-0A7AB7CD31AC}" type="presParOf" srcId="{E6B32ECF-B095-4062-A5D3-F8A51AAA06B4}" destId="{B13808B5-1BC2-4F07-8F83-39966228D918}" srcOrd="1" destOrd="0" presId="urn:microsoft.com/office/officeart/2005/8/layout/hierarchy3"/>
    <dgm:cxn modelId="{88262F4F-24A1-4996-B06E-9B6979C74626}" type="presParOf" srcId="{3653E4C9-124C-4238-A12D-1889064E9B74}" destId="{194A3F71-61F5-4953-AD0B-541BAEA4AC69}" srcOrd="1" destOrd="0" presId="urn:microsoft.com/office/officeart/2005/8/layout/hierarchy3"/>
    <dgm:cxn modelId="{A1B25127-C11D-4F9D-B2F6-57EAD8870FAA}" type="presParOf" srcId="{194A3F71-61F5-4953-AD0B-541BAEA4AC69}" destId="{D8C50267-EC82-4E7C-856B-F75197FBEB58}" srcOrd="0" destOrd="0" presId="urn:microsoft.com/office/officeart/2005/8/layout/hierarchy3"/>
    <dgm:cxn modelId="{7596BF46-EB53-4B34-A969-F4E58233D0C9}" type="presParOf" srcId="{194A3F71-61F5-4953-AD0B-541BAEA4AC69}" destId="{03DB3585-4966-4384-B92B-36A4C2FA126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Восприятие художественной литературы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dirty="0" smtClean="0">
              <a:latin typeface="Arial" pitchFamily="34" charset="0"/>
              <a:cs typeface="Arial" pitchFamily="34" charset="0"/>
            </a:rPr>
            <a:t>и фольклора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12008" custScaleY="363337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</dgm:ptLst>
  <dgm:cxnLst>
    <dgm:cxn modelId="{70EF38DA-EB29-4786-AFB7-55F41E33732F}" type="presOf" srcId="{398176C2-17E7-4A9C-A205-731AB69D4A93}" destId="{B13808B5-1BC2-4F07-8F83-39966228D918}" srcOrd="1" destOrd="0" presId="urn:microsoft.com/office/officeart/2005/8/layout/hierarchy3"/>
    <dgm:cxn modelId="{96871192-419A-41F9-BD59-3FD9F47059CB}" type="presOf" srcId="{398176C2-17E7-4A9C-A205-731AB69D4A93}" destId="{FC6393E0-8A1C-4C20-91CB-B432A2B22550}" srcOrd="0" destOrd="0" presId="urn:microsoft.com/office/officeart/2005/8/layout/hierarchy3"/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6ACE79FA-0F16-42BC-A3FC-A11B99AF6038}" type="presOf" srcId="{068E53E1-10C2-4FB5-8621-5A4FC7788022}" destId="{985737AB-C7D0-4F24-9AF9-8A0F4B82E795}" srcOrd="0" destOrd="0" presId="urn:microsoft.com/office/officeart/2005/8/layout/hierarchy3"/>
    <dgm:cxn modelId="{1BDB4F8A-D238-4CDC-BC0E-FF10C2355E4E}" type="presParOf" srcId="{985737AB-C7D0-4F24-9AF9-8A0F4B82E795}" destId="{3653E4C9-124C-4238-A12D-1889064E9B74}" srcOrd="0" destOrd="0" presId="urn:microsoft.com/office/officeart/2005/8/layout/hierarchy3"/>
    <dgm:cxn modelId="{F4CACC64-7210-4937-8113-D47ABFC20A9B}" type="presParOf" srcId="{3653E4C9-124C-4238-A12D-1889064E9B74}" destId="{E6B32ECF-B095-4062-A5D3-F8A51AAA06B4}" srcOrd="0" destOrd="0" presId="urn:microsoft.com/office/officeart/2005/8/layout/hierarchy3"/>
    <dgm:cxn modelId="{EC0DD13F-C76A-4BBC-8A2F-9036AE70B1FF}" type="presParOf" srcId="{E6B32ECF-B095-4062-A5D3-F8A51AAA06B4}" destId="{FC6393E0-8A1C-4C20-91CB-B432A2B22550}" srcOrd="0" destOrd="0" presId="urn:microsoft.com/office/officeart/2005/8/layout/hierarchy3"/>
    <dgm:cxn modelId="{451987A4-F697-4C89-9FBE-D136EF907BE1}" type="presParOf" srcId="{E6B32ECF-B095-4062-A5D3-F8A51AAA06B4}" destId="{B13808B5-1BC2-4F07-8F83-39966228D918}" srcOrd="1" destOrd="0" presId="urn:microsoft.com/office/officeart/2005/8/layout/hierarchy3"/>
    <dgm:cxn modelId="{80000C47-A2CB-42E3-A51A-7AFAEFB4C387}" type="presParOf" srcId="{3653E4C9-124C-4238-A12D-1889064E9B74}" destId="{194A3F71-61F5-4953-AD0B-541BAEA4AC6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Самообслуживание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dirty="0" smtClean="0">
              <a:latin typeface="Arial" pitchFamily="34" charset="0"/>
              <a:cs typeface="Arial" pitchFamily="34" charset="0"/>
            </a:rPr>
            <a:t>и элементарный бытовой труд 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0C0259-0E13-422D-86AA-C6AEEAE5A4C5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самообслуживание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D609820-82E3-40CC-A272-B1A4BA6951A3}" type="par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8A8D63-4E00-41BF-9189-4993F9F5A8FD}" type="sib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D3D1612-1245-4D8F-956E-217319DB91C4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бытовой труд</a:t>
          </a:r>
          <a:br>
            <a:rPr lang="ru-RU" dirty="0" smtClean="0">
              <a:latin typeface="Arial" pitchFamily="34" charset="0"/>
              <a:cs typeface="Arial" pitchFamily="34" charset="0"/>
            </a:rPr>
          </a:br>
          <a:r>
            <a:rPr lang="ru-RU" dirty="0" smtClean="0">
              <a:latin typeface="Arial" pitchFamily="34" charset="0"/>
              <a:cs typeface="Arial" pitchFamily="34" charset="0"/>
            </a:rPr>
            <a:t>в помещении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3F6DCD3B-FC7B-4529-8C31-DF36D7E8363D}" type="parTrans" cxnId="{017AF5CC-A246-43D4-87D5-144D5CFC94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83711A2-C143-4417-8758-38976A46CFFA}" type="sibTrans" cxnId="{017AF5CC-A246-43D4-87D5-144D5CFC94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45ED365-2512-43F3-8293-75F0D4139B2D}">
      <dgm:prSet/>
      <dgm:spPr/>
      <dgm:t>
        <a:bodyPr/>
        <a:lstStyle/>
        <a:p>
          <a:pPr rtl="0">
            <a:spcAft>
              <a:spcPts val="0"/>
            </a:spcAft>
          </a:pPr>
          <a:r>
            <a:rPr lang="ru-RU" dirty="0" smtClean="0">
              <a:latin typeface="Arial" pitchFamily="34" charset="0"/>
              <a:cs typeface="Arial" pitchFamily="34" charset="0"/>
            </a:rPr>
            <a:t>бытовой труд</a:t>
          </a:r>
        </a:p>
        <a:p>
          <a:pPr rtl="0">
            <a:spcAft>
              <a:spcPts val="0"/>
            </a:spcAft>
          </a:pPr>
          <a:r>
            <a:rPr lang="ru-RU" dirty="0" smtClean="0">
              <a:latin typeface="Arial" pitchFamily="34" charset="0"/>
              <a:cs typeface="Arial" pitchFamily="34" charset="0"/>
            </a:rPr>
            <a:t>на улице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46F1A65D-5EEA-4685-8357-EB0F97484105}" type="parTrans" cxnId="{F0DD3E25-52E4-4E65-8C62-60CC7D27366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A17E2D8-292F-4B95-A5C2-6958605DB040}" type="sibTrans" cxnId="{F0DD3E25-52E4-4E65-8C62-60CC7D27366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12008" custScaleY="125588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  <dgm:pt modelId="{D8C50267-EC82-4E7C-856B-F75197FBEB58}" type="pres">
      <dgm:prSet presAssocID="{CD609820-82E3-40CC-A272-B1A4BA6951A3}" presName="Name13" presStyleLbl="parChTrans1D2" presStyleIdx="0" presStyleCnt="3"/>
      <dgm:spPr/>
      <dgm:t>
        <a:bodyPr/>
        <a:lstStyle/>
        <a:p>
          <a:endParaRPr lang="ru-RU"/>
        </a:p>
      </dgm:t>
    </dgm:pt>
    <dgm:pt modelId="{03DB3585-4966-4384-B92B-36A4C2FA126E}" type="pres">
      <dgm:prSet presAssocID="{790C0259-0E13-422D-86AA-C6AEEAE5A4C5}" presName="childText" presStyleLbl="bgAcc1" presStyleIdx="0" presStyleCnt="3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9942F-226E-44AF-96D2-65D277366096}" type="pres">
      <dgm:prSet presAssocID="{3F6DCD3B-FC7B-4529-8C31-DF36D7E8363D}" presName="Name13" presStyleLbl="parChTrans1D2" presStyleIdx="1" presStyleCnt="3"/>
      <dgm:spPr/>
      <dgm:t>
        <a:bodyPr/>
        <a:lstStyle/>
        <a:p>
          <a:endParaRPr lang="ru-RU"/>
        </a:p>
      </dgm:t>
    </dgm:pt>
    <dgm:pt modelId="{34639101-E28C-4150-98AB-717A8B1FE58E}" type="pres">
      <dgm:prSet presAssocID="{BD3D1612-1245-4D8F-956E-217319DB91C4}" presName="childText" presStyleLbl="bgAcc1" presStyleIdx="1" presStyleCnt="3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C8DFD-A6CB-4A70-8A50-477A193651D2}" type="pres">
      <dgm:prSet presAssocID="{46F1A65D-5EEA-4685-8357-EB0F97484105}" presName="Name13" presStyleLbl="parChTrans1D2" presStyleIdx="2" presStyleCnt="3"/>
      <dgm:spPr/>
      <dgm:t>
        <a:bodyPr/>
        <a:lstStyle/>
        <a:p>
          <a:endParaRPr lang="ru-RU"/>
        </a:p>
      </dgm:t>
    </dgm:pt>
    <dgm:pt modelId="{89F48356-9A49-4620-8AB4-4505F913DDAF}" type="pres">
      <dgm:prSet presAssocID="{F45ED365-2512-43F3-8293-75F0D4139B2D}" presName="childText" presStyleLbl="bgAcc1" presStyleIdx="2" presStyleCnt="3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A2DF26-3E53-4A19-9F58-3B779E4483B9}" type="presOf" srcId="{398176C2-17E7-4A9C-A205-731AB69D4A93}" destId="{B13808B5-1BC2-4F07-8F83-39966228D918}" srcOrd="1" destOrd="0" presId="urn:microsoft.com/office/officeart/2005/8/layout/hierarchy3"/>
    <dgm:cxn modelId="{1BCBC975-D832-4576-A4A2-E907EFF83A69}" type="presOf" srcId="{398176C2-17E7-4A9C-A205-731AB69D4A93}" destId="{FC6393E0-8A1C-4C20-91CB-B432A2B22550}" srcOrd="0" destOrd="0" presId="urn:microsoft.com/office/officeart/2005/8/layout/hierarchy3"/>
    <dgm:cxn modelId="{B006F905-2419-4FAA-A87B-001C59535B69}" type="presOf" srcId="{BD3D1612-1245-4D8F-956E-217319DB91C4}" destId="{34639101-E28C-4150-98AB-717A8B1FE58E}" srcOrd="0" destOrd="0" presId="urn:microsoft.com/office/officeart/2005/8/layout/hierarchy3"/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ECC18BA4-2020-4E09-911B-1BFEEA846983}" type="presOf" srcId="{3F6DCD3B-FC7B-4529-8C31-DF36D7E8363D}" destId="{76F9942F-226E-44AF-96D2-65D277366096}" srcOrd="0" destOrd="0" presId="urn:microsoft.com/office/officeart/2005/8/layout/hierarchy3"/>
    <dgm:cxn modelId="{6D40C14A-943E-443C-A88A-F89B5892465F}" type="presOf" srcId="{790C0259-0E13-422D-86AA-C6AEEAE5A4C5}" destId="{03DB3585-4966-4384-B92B-36A4C2FA126E}" srcOrd="0" destOrd="0" presId="urn:microsoft.com/office/officeart/2005/8/layout/hierarchy3"/>
    <dgm:cxn modelId="{017AF5CC-A246-43D4-87D5-144D5CFC94EB}" srcId="{398176C2-17E7-4A9C-A205-731AB69D4A93}" destId="{BD3D1612-1245-4D8F-956E-217319DB91C4}" srcOrd="1" destOrd="0" parTransId="{3F6DCD3B-FC7B-4529-8C31-DF36D7E8363D}" sibTransId="{183711A2-C143-4417-8758-38976A46CFFA}"/>
    <dgm:cxn modelId="{D27191A7-51E9-4EBE-8D54-DD8CEC5B74A9}" srcId="{398176C2-17E7-4A9C-A205-731AB69D4A93}" destId="{790C0259-0E13-422D-86AA-C6AEEAE5A4C5}" srcOrd="0" destOrd="0" parTransId="{CD609820-82E3-40CC-A272-B1A4BA6951A3}" sibTransId="{618A8D63-4E00-41BF-9189-4993F9F5A8FD}"/>
    <dgm:cxn modelId="{7B143E6F-D791-452D-BA5D-1DE63CC9331E}" type="presOf" srcId="{F45ED365-2512-43F3-8293-75F0D4139B2D}" destId="{89F48356-9A49-4620-8AB4-4505F913DDAF}" srcOrd="0" destOrd="0" presId="urn:microsoft.com/office/officeart/2005/8/layout/hierarchy3"/>
    <dgm:cxn modelId="{F0DD3E25-52E4-4E65-8C62-60CC7D27366B}" srcId="{398176C2-17E7-4A9C-A205-731AB69D4A93}" destId="{F45ED365-2512-43F3-8293-75F0D4139B2D}" srcOrd="2" destOrd="0" parTransId="{46F1A65D-5EEA-4685-8357-EB0F97484105}" sibTransId="{DA17E2D8-292F-4B95-A5C2-6958605DB040}"/>
    <dgm:cxn modelId="{C11B0CFD-2340-4E9D-9CAB-448FCE317C37}" type="presOf" srcId="{068E53E1-10C2-4FB5-8621-5A4FC7788022}" destId="{985737AB-C7D0-4F24-9AF9-8A0F4B82E795}" srcOrd="0" destOrd="0" presId="urn:microsoft.com/office/officeart/2005/8/layout/hierarchy3"/>
    <dgm:cxn modelId="{19572C98-726A-4EA9-85F4-26DADAB0C27B}" type="presOf" srcId="{46F1A65D-5EEA-4685-8357-EB0F97484105}" destId="{F32C8DFD-A6CB-4A70-8A50-477A193651D2}" srcOrd="0" destOrd="0" presId="urn:microsoft.com/office/officeart/2005/8/layout/hierarchy3"/>
    <dgm:cxn modelId="{9B9CFC2C-B7B7-4A82-A9F3-38801E11E073}" type="presOf" srcId="{CD609820-82E3-40CC-A272-B1A4BA6951A3}" destId="{D8C50267-EC82-4E7C-856B-F75197FBEB58}" srcOrd="0" destOrd="0" presId="urn:microsoft.com/office/officeart/2005/8/layout/hierarchy3"/>
    <dgm:cxn modelId="{6498898C-F935-4440-A6EE-716BC1521A97}" type="presParOf" srcId="{985737AB-C7D0-4F24-9AF9-8A0F4B82E795}" destId="{3653E4C9-124C-4238-A12D-1889064E9B74}" srcOrd="0" destOrd="0" presId="urn:microsoft.com/office/officeart/2005/8/layout/hierarchy3"/>
    <dgm:cxn modelId="{5B033A4A-2301-4CD9-AC7B-15522CA8AE37}" type="presParOf" srcId="{3653E4C9-124C-4238-A12D-1889064E9B74}" destId="{E6B32ECF-B095-4062-A5D3-F8A51AAA06B4}" srcOrd="0" destOrd="0" presId="urn:microsoft.com/office/officeart/2005/8/layout/hierarchy3"/>
    <dgm:cxn modelId="{627F8A32-12A2-4B87-923F-91796B612A4D}" type="presParOf" srcId="{E6B32ECF-B095-4062-A5D3-F8A51AAA06B4}" destId="{FC6393E0-8A1C-4C20-91CB-B432A2B22550}" srcOrd="0" destOrd="0" presId="urn:microsoft.com/office/officeart/2005/8/layout/hierarchy3"/>
    <dgm:cxn modelId="{40CA9261-20BA-4B9D-A5D5-86168D1E9841}" type="presParOf" srcId="{E6B32ECF-B095-4062-A5D3-F8A51AAA06B4}" destId="{B13808B5-1BC2-4F07-8F83-39966228D918}" srcOrd="1" destOrd="0" presId="urn:microsoft.com/office/officeart/2005/8/layout/hierarchy3"/>
    <dgm:cxn modelId="{E0BFA54D-8A0B-4AB8-AC9D-771CD3F412AD}" type="presParOf" srcId="{3653E4C9-124C-4238-A12D-1889064E9B74}" destId="{194A3F71-61F5-4953-AD0B-541BAEA4AC69}" srcOrd="1" destOrd="0" presId="urn:microsoft.com/office/officeart/2005/8/layout/hierarchy3"/>
    <dgm:cxn modelId="{3EFE75B9-0CE6-431C-884E-578D6959A1D2}" type="presParOf" srcId="{194A3F71-61F5-4953-AD0B-541BAEA4AC69}" destId="{D8C50267-EC82-4E7C-856B-F75197FBEB58}" srcOrd="0" destOrd="0" presId="urn:microsoft.com/office/officeart/2005/8/layout/hierarchy3"/>
    <dgm:cxn modelId="{D8D8E7FB-86CC-4A17-A420-B0905DA43B5C}" type="presParOf" srcId="{194A3F71-61F5-4953-AD0B-541BAEA4AC69}" destId="{03DB3585-4966-4384-B92B-36A4C2FA126E}" srcOrd="1" destOrd="0" presId="urn:microsoft.com/office/officeart/2005/8/layout/hierarchy3"/>
    <dgm:cxn modelId="{9E760B3D-E561-4A36-8359-5E9E8D8FE646}" type="presParOf" srcId="{194A3F71-61F5-4953-AD0B-541BAEA4AC69}" destId="{76F9942F-226E-44AF-96D2-65D277366096}" srcOrd="2" destOrd="0" presId="urn:microsoft.com/office/officeart/2005/8/layout/hierarchy3"/>
    <dgm:cxn modelId="{4793CD3C-4D14-46BD-B881-5F5917C68E31}" type="presParOf" srcId="{194A3F71-61F5-4953-AD0B-541BAEA4AC69}" destId="{34639101-E28C-4150-98AB-717A8B1FE58E}" srcOrd="3" destOrd="0" presId="urn:microsoft.com/office/officeart/2005/8/layout/hierarchy3"/>
    <dgm:cxn modelId="{F08F7B85-51FA-42C4-800E-597F35E1E061}" type="presParOf" srcId="{194A3F71-61F5-4953-AD0B-541BAEA4AC69}" destId="{F32C8DFD-A6CB-4A70-8A50-477A193651D2}" srcOrd="4" destOrd="0" presId="urn:microsoft.com/office/officeart/2005/8/layout/hierarchy3"/>
    <dgm:cxn modelId="{7ED7A60F-F02A-440C-848E-3ED54D3DEFBD}" type="presParOf" srcId="{194A3F71-61F5-4953-AD0B-541BAEA4AC69}" destId="{89F48356-9A49-4620-8AB4-4505F913DDA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 custT="1"/>
      <dgm:spPr/>
      <dgm:t>
        <a:bodyPr/>
        <a:lstStyle/>
        <a:p>
          <a:pPr rtl="0"/>
          <a:r>
            <a:rPr lang="ru-RU" sz="3200" dirty="0" smtClean="0">
              <a:latin typeface="Arial" pitchFamily="34" charset="0"/>
              <a:cs typeface="Arial" pitchFamily="34" charset="0"/>
            </a:rPr>
            <a:t>Конструирование</a:t>
          </a:r>
          <a:br>
            <a:rPr lang="ru-RU" sz="3200" dirty="0" smtClean="0">
              <a:latin typeface="Arial" pitchFamily="34" charset="0"/>
              <a:cs typeface="Arial" pitchFamily="34" charset="0"/>
            </a:rPr>
          </a:br>
          <a:r>
            <a:rPr lang="ru-RU" sz="3200" dirty="0" smtClean="0">
              <a:latin typeface="Arial" pitchFamily="34" charset="0"/>
              <a:cs typeface="Arial" pitchFamily="34" charset="0"/>
            </a:rPr>
            <a:t>из различных материалов </a:t>
          </a:r>
          <a:r>
            <a:rPr lang="ru-RU" sz="2000" dirty="0" smtClean="0">
              <a:latin typeface="Arial" pitchFamily="34" charset="0"/>
              <a:cs typeface="Arial" pitchFamily="34" charset="0"/>
            </a:rPr>
            <a:t>(конструкторов, модулей, бумаги, природного и иного материала)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12008" custScaleY="363337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</dgm:ptLst>
  <dgm:cxnLst>
    <dgm:cxn modelId="{FCE2328F-F893-4E68-92D5-526B8D2FF4F7}" type="presOf" srcId="{398176C2-17E7-4A9C-A205-731AB69D4A93}" destId="{FC6393E0-8A1C-4C20-91CB-B432A2B22550}" srcOrd="0" destOrd="0" presId="urn:microsoft.com/office/officeart/2005/8/layout/hierarchy3"/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8546FC7C-0FEE-42DC-87FC-356201B7F524}" type="presOf" srcId="{398176C2-17E7-4A9C-A205-731AB69D4A93}" destId="{B13808B5-1BC2-4F07-8F83-39966228D918}" srcOrd="1" destOrd="0" presId="urn:microsoft.com/office/officeart/2005/8/layout/hierarchy3"/>
    <dgm:cxn modelId="{E968827B-71FB-48A2-A903-B9B3D679E103}" type="presOf" srcId="{068E53E1-10C2-4FB5-8621-5A4FC7788022}" destId="{985737AB-C7D0-4F24-9AF9-8A0F4B82E795}" srcOrd="0" destOrd="0" presId="urn:microsoft.com/office/officeart/2005/8/layout/hierarchy3"/>
    <dgm:cxn modelId="{73156A1A-453A-44E4-860D-3D8A03766F5F}" type="presParOf" srcId="{985737AB-C7D0-4F24-9AF9-8A0F4B82E795}" destId="{3653E4C9-124C-4238-A12D-1889064E9B74}" srcOrd="0" destOrd="0" presId="urn:microsoft.com/office/officeart/2005/8/layout/hierarchy3"/>
    <dgm:cxn modelId="{BBBEEBD7-8DC5-45D1-A032-596523441982}" type="presParOf" srcId="{3653E4C9-124C-4238-A12D-1889064E9B74}" destId="{E6B32ECF-B095-4062-A5D3-F8A51AAA06B4}" srcOrd="0" destOrd="0" presId="urn:microsoft.com/office/officeart/2005/8/layout/hierarchy3"/>
    <dgm:cxn modelId="{BC2D3FE8-0533-4AC2-86F9-46BD5EE1C537}" type="presParOf" srcId="{E6B32ECF-B095-4062-A5D3-F8A51AAA06B4}" destId="{FC6393E0-8A1C-4C20-91CB-B432A2B22550}" srcOrd="0" destOrd="0" presId="urn:microsoft.com/office/officeart/2005/8/layout/hierarchy3"/>
    <dgm:cxn modelId="{E90BDE28-E4E0-4793-BA4E-56AE4CDA393B}" type="presParOf" srcId="{E6B32ECF-B095-4062-A5D3-F8A51AAA06B4}" destId="{B13808B5-1BC2-4F07-8F83-39966228D918}" srcOrd="1" destOrd="0" presId="urn:microsoft.com/office/officeart/2005/8/layout/hierarchy3"/>
    <dgm:cxn modelId="{90AD4693-934D-4892-8581-304793B74AB0}" type="presParOf" srcId="{3653E4C9-124C-4238-A12D-1889064E9B74}" destId="{194A3F71-61F5-4953-AD0B-541BAEA4AC6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Изобразительная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0C0259-0E13-422D-86AA-C6AEEAE5A4C5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рисование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CD609820-82E3-40CC-A272-B1A4BA6951A3}" type="par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8A8D63-4E00-41BF-9189-4993F9F5A8FD}" type="sib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D3D1612-1245-4D8F-956E-217319DB91C4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лепка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3F6DCD3B-FC7B-4529-8C31-DF36D7E8363D}" type="parTrans" cxnId="{017AF5CC-A246-43D4-87D5-144D5CFC94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83711A2-C143-4417-8758-38976A46CFFA}" type="sibTrans" cxnId="{017AF5CC-A246-43D4-87D5-144D5CFC94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45ED365-2512-43F3-8293-75F0D4139B2D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аппликация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46F1A65D-5EEA-4685-8357-EB0F97484105}" type="parTrans" cxnId="{F0DD3E25-52E4-4E65-8C62-60CC7D27366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A17E2D8-292F-4B95-A5C2-6958605DB040}" type="sibTrans" cxnId="{F0DD3E25-52E4-4E65-8C62-60CC7D27366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12008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  <dgm:pt modelId="{D8C50267-EC82-4E7C-856B-F75197FBEB58}" type="pres">
      <dgm:prSet presAssocID="{CD609820-82E3-40CC-A272-B1A4BA6951A3}" presName="Name13" presStyleLbl="parChTrans1D2" presStyleIdx="0" presStyleCnt="3"/>
      <dgm:spPr/>
      <dgm:t>
        <a:bodyPr/>
        <a:lstStyle/>
        <a:p>
          <a:endParaRPr lang="ru-RU"/>
        </a:p>
      </dgm:t>
    </dgm:pt>
    <dgm:pt modelId="{03DB3585-4966-4384-B92B-36A4C2FA126E}" type="pres">
      <dgm:prSet presAssocID="{790C0259-0E13-422D-86AA-C6AEEAE5A4C5}" presName="childText" presStyleLbl="bgAcc1" presStyleIdx="0" presStyleCnt="3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9942F-226E-44AF-96D2-65D277366096}" type="pres">
      <dgm:prSet presAssocID="{3F6DCD3B-FC7B-4529-8C31-DF36D7E8363D}" presName="Name13" presStyleLbl="parChTrans1D2" presStyleIdx="1" presStyleCnt="3"/>
      <dgm:spPr/>
      <dgm:t>
        <a:bodyPr/>
        <a:lstStyle/>
        <a:p>
          <a:endParaRPr lang="ru-RU"/>
        </a:p>
      </dgm:t>
    </dgm:pt>
    <dgm:pt modelId="{34639101-E28C-4150-98AB-717A8B1FE58E}" type="pres">
      <dgm:prSet presAssocID="{BD3D1612-1245-4D8F-956E-217319DB91C4}" presName="childText" presStyleLbl="bgAcc1" presStyleIdx="1" presStyleCnt="3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C8DFD-A6CB-4A70-8A50-477A193651D2}" type="pres">
      <dgm:prSet presAssocID="{46F1A65D-5EEA-4685-8357-EB0F97484105}" presName="Name13" presStyleLbl="parChTrans1D2" presStyleIdx="2" presStyleCnt="3"/>
      <dgm:spPr/>
      <dgm:t>
        <a:bodyPr/>
        <a:lstStyle/>
        <a:p>
          <a:endParaRPr lang="ru-RU"/>
        </a:p>
      </dgm:t>
    </dgm:pt>
    <dgm:pt modelId="{89F48356-9A49-4620-8AB4-4505F913DDAF}" type="pres">
      <dgm:prSet presAssocID="{F45ED365-2512-43F3-8293-75F0D4139B2D}" presName="childText" presStyleLbl="bgAcc1" presStyleIdx="2" presStyleCnt="3" custScaleX="213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440B10-60B9-4230-A317-3095BF8E8A1D}" type="presOf" srcId="{068E53E1-10C2-4FB5-8621-5A4FC7788022}" destId="{985737AB-C7D0-4F24-9AF9-8A0F4B82E795}" srcOrd="0" destOrd="0" presId="urn:microsoft.com/office/officeart/2005/8/layout/hierarchy3"/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084CF813-E253-44D3-A6E1-B6701970D672}" type="presOf" srcId="{398176C2-17E7-4A9C-A205-731AB69D4A93}" destId="{B13808B5-1BC2-4F07-8F83-39966228D918}" srcOrd="1" destOrd="0" presId="urn:microsoft.com/office/officeart/2005/8/layout/hierarchy3"/>
    <dgm:cxn modelId="{017AF5CC-A246-43D4-87D5-144D5CFC94EB}" srcId="{398176C2-17E7-4A9C-A205-731AB69D4A93}" destId="{BD3D1612-1245-4D8F-956E-217319DB91C4}" srcOrd="1" destOrd="0" parTransId="{3F6DCD3B-FC7B-4529-8C31-DF36D7E8363D}" sibTransId="{183711A2-C143-4417-8758-38976A46CFFA}"/>
    <dgm:cxn modelId="{1601F781-DD36-40E7-8CCD-42662E03122A}" type="presOf" srcId="{790C0259-0E13-422D-86AA-C6AEEAE5A4C5}" destId="{03DB3585-4966-4384-B92B-36A4C2FA126E}" srcOrd="0" destOrd="0" presId="urn:microsoft.com/office/officeart/2005/8/layout/hierarchy3"/>
    <dgm:cxn modelId="{D27191A7-51E9-4EBE-8D54-DD8CEC5B74A9}" srcId="{398176C2-17E7-4A9C-A205-731AB69D4A93}" destId="{790C0259-0E13-422D-86AA-C6AEEAE5A4C5}" srcOrd="0" destOrd="0" parTransId="{CD609820-82E3-40CC-A272-B1A4BA6951A3}" sibTransId="{618A8D63-4E00-41BF-9189-4993F9F5A8FD}"/>
    <dgm:cxn modelId="{6A54EE6F-B44C-4087-B6D0-39191990FD9C}" type="presOf" srcId="{3F6DCD3B-FC7B-4529-8C31-DF36D7E8363D}" destId="{76F9942F-226E-44AF-96D2-65D277366096}" srcOrd="0" destOrd="0" presId="urn:microsoft.com/office/officeart/2005/8/layout/hierarchy3"/>
    <dgm:cxn modelId="{9884AECA-BED4-4747-BA3C-9424D14BEE7A}" type="presOf" srcId="{F45ED365-2512-43F3-8293-75F0D4139B2D}" destId="{89F48356-9A49-4620-8AB4-4505F913DDAF}" srcOrd="0" destOrd="0" presId="urn:microsoft.com/office/officeart/2005/8/layout/hierarchy3"/>
    <dgm:cxn modelId="{302FA657-457C-4600-97B7-0453C088E144}" type="presOf" srcId="{CD609820-82E3-40CC-A272-B1A4BA6951A3}" destId="{D8C50267-EC82-4E7C-856B-F75197FBEB58}" srcOrd="0" destOrd="0" presId="urn:microsoft.com/office/officeart/2005/8/layout/hierarchy3"/>
    <dgm:cxn modelId="{EA797D27-F068-4793-9B0B-BDC40BB026B8}" type="presOf" srcId="{398176C2-17E7-4A9C-A205-731AB69D4A93}" destId="{FC6393E0-8A1C-4C20-91CB-B432A2B22550}" srcOrd="0" destOrd="0" presId="urn:microsoft.com/office/officeart/2005/8/layout/hierarchy3"/>
    <dgm:cxn modelId="{F0DD3E25-52E4-4E65-8C62-60CC7D27366B}" srcId="{398176C2-17E7-4A9C-A205-731AB69D4A93}" destId="{F45ED365-2512-43F3-8293-75F0D4139B2D}" srcOrd="2" destOrd="0" parTransId="{46F1A65D-5EEA-4685-8357-EB0F97484105}" sibTransId="{DA17E2D8-292F-4B95-A5C2-6958605DB040}"/>
    <dgm:cxn modelId="{D3D0ACCF-CEB9-4CE8-84E8-B8118C4BA23F}" type="presOf" srcId="{BD3D1612-1245-4D8F-956E-217319DB91C4}" destId="{34639101-E28C-4150-98AB-717A8B1FE58E}" srcOrd="0" destOrd="0" presId="urn:microsoft.com/office/officeart/2005/8/layout/hierarchy3"/>
    <dgm:cxn modelId="{33C8D41D-347E-4B5D-8784-EC6D103D85A2}" type="presOf" srcId="{46F1A65D-5EEA-4685-8357-EB0F97484105}" destId="{F32C8DFD-A6CB-4A70-8A50-477A193651D2}" srcOrd="0" destOrd="0" presId="urn:microsoft.com/office/officeart/2005/8/layout/hierarchy3"/>
    <dgm:cxn modelId="{E55C2E56-9779-47F1-8C39-75C9F5844AA0}" type="presParOf" srcId="{985737AB-C7D0-4F24-9AF9-8A0F4B82E795}" destId="{3653E4C9-124C-4238-A12D-1889064E9B74}" srcOrd="0" destOrd="0" presId="urn:microsoft.com/office/officeart/2005/8/layout/hierarchy3"/>
    <dgm:cxn modelId="{D3B1C5F8-A56A-409D-8D9C-9FA310D51E07}" type="presParOf" srcId="{3653E4C9-124C-4238-A12D-1889064E9B74}" destId="{E6B32ECF-B095-4062-A5D3-F8A51AAA06B4}" srcOrd="0" destOrd="0" presId="urn:microsoft.com/office/officeart/2005/8/layout/hierarchy3"/>
    <dgm:cxn modelId="{CC538E7E-D749-43F9-8B0C-F231CB2CA8D3}" type="presParOf" srcId="{E6B32ECF-B095-4062-A5D3-F8A51AAA06B4}" destId="{FC6393E0-8A1C-4C20-91CB-B432A2B22550}" srcOrd="0" destOrd="0" presId="urn:microsoft.com/office/officeart/2005/8/layout/hierarchy3"/>
    <dgm:cxn modelId="{67F77D41-0121-4571-94A7-7D3A4CB374EF}" type="presParOf" srcId="{E6B32ECF-B095-4062-A5D3-F8A51AAA06B4}" destId="{B13808B5-1BC2-4F07-8F83-39966228D918}" srcOrd="1" destOrd="0" presId="urn:microsoft.com/office/officeart/2005/8/layout/hierarchy3"/>
    <dgm:cxn modelId="{B94F74C3-38E2-44C9-9006-F79FE7709E5A}" type="presParOf" srcId="{3653E4C9-124C-4238-A12D-1889064E9B74}" destId="{194A3F71-61F5-4953-AD0B-541BAEA4AC69}" srcOrd="1" destOrd="0" presId="urn:microsoft.com/office/officeart/2005/8/layout/hierarchy3"/>
    <dgm:cxn modelId="{7B063200-B7B3-4CF9-A7CD-0687133D8A42}" type="presParOf" srcId="{194A3F71-61F5-4953-AD0B-541BAEA4AC69}" destId="{D8C50267-EC82-4E7C-856B-F75197FBEB58}" srcOrd="0" destOrd="0" presId="urn:microsoft.com/office/officeart/2005/8/layout/hierarchy3"/>
    <dgm:cxn modelId="{31B6B76E-CB78-4B8C-AFFA-C0182190CAF1}" type="presParOf" srcId="{194A3F71-61F5-4953-AD0B-541BAEA4AC69}" destId="{03DB3585-4966-4384-B92B-36A4C2FA126E}" srcOrd="1" destOrd="0" presId="urn:microsoft.com/office/officeart/2005/8/layout/hierarchy3"/>
    <dgm:cxn modelId="{3051BA1E-F8BC-4CC7-AAE9-334E9FCEC0C3}" type="presParOf" srcId="{194A3F71-61F5-4953-AD0B-541BAEA4AC69}" destId="{76F9942F-226E-44AF-96D2-65D277366096}" srcOrd="2" destOrd="0" presId="urn:microsoft.com/office/officeart/2005/8/layout/hierarchy3"/>
    <dgm:cxn modelId="{F387BEA5-F69C-4235-8EC0-767117802E68}" type="presParOf" srcId="{194A3F71-61F5-4953-AD0B-541BAEA4AC69}" destId="{34639101-E28C-4150-98AB-717A8B1FE58E}" srcOrd="3" destOrd="0" presId="urn:microsoft.com/office/officeart/2005/8/layout/hierarchy3"/>
    <dgm:cxn modelId="{00329B06-02A8-44BF-AD77-4504D4B0195F}" type="presParOf" srcId="{194A3F71-61F5-4953-AD0B-541BAEA4AC69}" destId="{F32C8DFD-A6CB-4A70-8A50-477A193651D2}" srcOrd="4" destOrd="0" presId="urn:microsoft.com/office/officeart/2005/8/layout/hierarchy3"/>
    <dgm:cxn modelId="{38250F6F-B14B-4B71-8C55-8C093DA9FD6C}" type="presParOf" srcId="{194A3F71-61F5-4953-AD0B-541BAEA4AC69}" destId="{89F48356-9A49-4620-8AB4-4505F913DDA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68E53E1-10C2-4FB5-8621-5A4FC778802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8176C2-17E7-4A9C-A205-731AB69D4A93}">
      <dgm:prSet/>
      <dgm:spPr/>
      <dgm:t>
        <a:bodyPr/>
        <a:lstStyle/>
        <a:p>
          <a:pPr rtl="0"/>
          <a:r>
            <a:rPr lang="ru-RU" dirty="0" smtClean="0">
              <a:latin typeface="Arial" pitchFamily="34" charset="0"/>
              <a:cs typeface="Arial" pitchFamily="34" charset="0"/>
            </a:rPr>
            <a:t>Музыкальная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5596B476-5A09-4219-A645-9E4E3EB9710B}" type="par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506D6C30-694C-449E-BC78-97F9D0F14C9C}" type="sibTrans" cxnId="{728C2C9C-8BC2-454F-8562-0D8A1D6784CD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790C0259-0E13-422D-86AA-C6AEEAE5A4C5}">
      <dgm:prSet custT="1"/>
      <dgm:spPr/>
      <dgm:t>
        <a:bodyPr/>
        <a:lstStyle/>
        <a:p>
          <a:pPr rtl="0"/>
          <a:r>
            <a:rPr lang="ru-RU" sz="2200" dirty="0" smtClean="0">
              <a:latin typeface="Arial" pitchFamily="34" charset="0"/>
              <a:cs typeface="Arial" pitchFamily="34" charset="0"/>
            </a:rPr>
            <a:t>пение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CD609820-82E3-40CC-A272-B1A4BA6951A3}" type="par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618A8D63-4E00-41BF-9189-4993F9F5A8FD}" type="sibTrans" cxnId="{D27191A7-51E9-4EBE-8D54-DD8CEC5B74A9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BD3D1612-1245-4D8F-956E-217319DB91C4}">
      <dgm:prSet custT="1"/>
      <dgm:spPr/>
      <dgm:t>
        <a:bodyPr/>
        <a:lstStyle/>
        <a:p>
          <a:pPr rtl="0"/>
          <a:r>
            <a:rPr lang="ru-RU" sz="2200" dirty="0" smtClean="0">
              <a:latin typeface="Arial" pitchFamily="34" charset="0"/>
              <a:cs typeface="Arial" pitchFamily="34" charset="0"/>
            </a:rPr>
            <a:t>музыкально – ритмические движения</a:t>
          </a:r>
          <a:endParaRPr lang="ru-RU" sz="2200" dirty="0">
            <a:latin typeface="Arial" pitchFamily="34" charset="0"/>
            <a:cs typeface="Arial" pitchFamily="34" charset="0"/>
          </a:endParaRPr>
        </a:p>
      </dgm:t>
    </dgm:pt>
    <dgm:pt modelId="{3F6DCD3B-FC7B-4529-8C31-DF36D7E8363D}" type="parTrans" cxnId="{017AF5CC-A246-43D4-87D5-144D5CFC94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183711A2-C143-4417-8758-38976A46CFFA}" type="sibTrans" cxnId="{017AF5CC-A246-43D4-87D5-144D5CFC94E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F45ED365-2512-43F3-8293-75F0D4139B2D}">
      <dgm:prSet custT="1"/>
      <dgm:spPr/>
      <dgm:t>
        <a:bodyPr/>
        <a:lstStyle/>
        <a:p>
          <a:pPr rtl="0"/>
          <a:r>
            <a:rPr lang="ru-RU" sz="2000" dirty="0" smtClean="0">
              <a:latin typeface="Arial" pitchFamily="34" charset="0"/>
              <a:cs typeface="Arial" pitchFamily="34" charset="0"/>
            </a:rPr>
            <a:t>игра на детских музыкальных инструментах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46F1A65D-5EEA-4685-8357-EB0F97484105}" type="parTrans" cxnId="{F0DD3E25-52E4-4E65-8C62-60CC7D27366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DA17E2D8-292F-4B95-A5C2-6958605DB040}" type="sibTrans" cxnId="{F0DD3E25-52E4-4E65-8C62-60CC7D27366B}">
      <dgm:prSet/>
      <dgm:spPr/>
      <dgm:t>
        <a:bodyPr/>
        <a:lstStyle/>
        <a:p>
          <a:endParaRPr lang="ru-RU">
            <a:latin typeface="Arial" pitchFamily="34" charset="0"/>
            <a:cs typeface="Arial" pitchFamily="34" charset="0"/>
          </a:endParaRPr>
        </a:p>
      </dgm:t>
    </dgm:pt>
    <dgm:pt modelId="{23FBEB08-4742-460F-9D2E-BB7E8BEDDD02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rPr>
            <a:t>восприятие и понимание смысла музыкальных произведений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4C1A3C9F-3D99-4E4B-A28C-3E8907CCFBF3}" type="parTrans" cxnId="{AEB4EF36-6374-4ABE-AF18-8ACDFE17262E}">
      <dgm:prSet/>
      <dgm:spPr/>
      <dgm:t>
        <a:bodyPr/>
        <a:lstStyle/>
        <a:p>
          <a:endParaRPr lang="ru-RU"/>
        </a:p>
      </dgm:t>
    </dgm:pt>
    <dgm:pt modelId="{57B8CFBD-7941-47F4-8FE6-A699C5737E45}" type="sibTrans" cxnId="{AEB4EF36-6374-4ABE-AF18-8ACDFE17262E}">
      <dgm:prSet/>
      <dgm:spPr/>
      <dgm:t>
        <a:bodyPr/>
        <a:lstStyle/>
        <a:p>
          <a:endParaRPr lang="ru-RU"/>
        </a:p>
      </dgm:t>
    </dgm:pt>
    <dgm:pt modelId="{985737AB-C7D0-4F24-9AF9-8A0F4B82E795}" type="pres">
      <dgm:prSet presAssocID="{068E53E1-10C2-4FB5-8621-5A4FC778802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53E4C9-124C-4238-A12D-1889064E9B74}" type="pres">
      <dgm:prSet presAssocID="{398176C2-17E7-4A9C-A205-731AB69D4A93}" presName="root" presStyleCnt="0"/>
      <dgm:spPr/>
    </dgm:pt>
    <dgm:pt modelId="{E6B32ECF-B095-4062-A5D3-F8A51AAA06B4}" type="pres">
      <dgm:prSet presAssocID="{398176C2-17E7-4A9C-A205-731AB69D4A93}" presName="rootComposite" presStyleCnt="0"/>
      <dgm:spPr/>
    </dgm:pt>
    <dgm:pt modelId="{FC6393E0-8A1C-4C20-91CB-B432A2B22550}" type="pres">
      <dgm:prSet presAssocID="{398176C2-17E7-4A9C-A205-731AB69D4A93}" presName="rootText" presStyleLbl="node1" presStyleIdx="0" presStyleCnt="1" custScaleX="265507"/>
      <dgm:spPr/>
      <dgm:t>
        <a:bodyPr/>
        <a:lstStyle/>
        <a:p>
          <a:endParaRPr lang="ru-RU"/>
        </a:p>
      </dgm:t>
    </dgm:pt>
    <dgm:pt modelId="{B13808B5-1BC2-4F07-8F83-39966228D918}" type="pres">
      <dgm:prSet presAssocID="{398176C2-17E7-4A9C-A205-731AB69D4A93}" presName="rootConnector" presStyleLbl="node1" presStyleIdx="0" presStyleCnt="1"/>
      <dgm:spPr/>
      <dgm:t>
        <a:bodyPr/>
        <a:lstStyle/>
        <a:p>
          <a:endParaRPr lang="ru-RU"/>
        </a:p>
      </dgm:t>
    </dgm:pt>
    <dgm:pt modelId="{194A3F71-61F5-4953-AD0B-541BAEA4AC69}" type="pres">
      <dgm:prSet presAssocID="{398176C2-17E7-4A9C-A205-731AB69D4A93}" presName="childShape" presStyleCnt="0"/>
      <dgm:spPr/>
    </dgm:pt>
    <dgm:pt modelId="{0632F160-6CBC-4FFE-9033-5CBC897D8B5B}" type="pres">
      <dgm:prSet presAssocID="{4C1A3C9F-3D99-4E4B-A28C-3E8907CCFBF3}" presName="Name13" presStyleLbl="parChTrans1D2" presStyleIdx="0" presStyleCnt="4"/>
      <dgm:spPr/>
      <dgm:t>
        <a:bodyPr/>
        <a:lstStyle/>
        <a:p>
          <a:endParaRPr lang="ru-RU"/>
        </a:p>
      </dgm:t>
    </dgm:pt>
    <dgm:pt modelId="{1D39FC0A-2092-4784-85F3-E51DF86E6521}" type="pres">
      <dgm:prSet presAssocID="{23FBEB08-4742-460F-9D2E-BB7E8BEDDD02}" presName="childText" presStyleLbl="bgAcc1" presStyleIdx="0" presStyleCnt="4" custScaleX="258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C50267-EC82-4E7C-856B-F75197FBEB58}" type="pres">
      <dgm:prSet presAssocID="{CD609820-82E3-40CC-A272-B1A4BA6951A3}" presName="Name13" presStyleLbl="parChTrans1D2" presStyleIdx="1" presStyleCnt="4"/>
      <dgm:spPr/>
      <dgm:t>
        <a:bodyPr/>
        <a:lstStyle/>
        <a:p>
          <a:endParaRPr lang="ru-RU"/>
        </a:p>
      </dgm:t>
    </dgm:pt>
    <dgm:pt modelId="{03DB3585-4966-4384-B92B-36A4C2FA126E}" type="pres">
      <dgm:prSet presAssocID="{790C0259-0E13-422D-86AA-C6AEEAE5A4C5}" presName="childText" presStyleLbl="bgAcc1" presStyleIdx="1" presStyleCnt="4" custScaleX="261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9942F-226E-44AF-96D2-65D277366096}" type="pres">
      <dgm:prSet presAssocID="{3F6DCD3B-FC7B-4529-8C31-DF36D7E8363D}" presName="Name13" presStyleLbl="parChTrans1D2" presStyleIdx="2" presStyleCnt="4"/>
      <dgm:spPr/>
      <dgm:t>
        <a:bodyPr/>
        <a:lstStyle/>
        <a:p>
          <a:endParaRPr lang="ru-RU"/>
        </a:p>
      </dgm:t>
    </dgm:pt>
    <dgm:pt modelId="{34639101-E28C-4150-98AB-717A8B1FE58E}" type="pres">
      <dgm:prSet presAssocID="{BD3D1612-1245-4D8F-956E-217319DB91C4}" presName="childText" presStyleLbl="bgAcc1" presStyleIdx="2" presStyleCnt="4" custScaleX="261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C8DFD-A6CB-4A70-8A50-477A193651D2}" type="pres">
      <dgm:prSet presAssocID="{46F1A65D-5EEA-4685-8357-EB0F97484105}" presName="Name13" presStyleLbl="parChTrans1D2" presStyleIdx="3" presStyleCnt="4"/>
      <dgm:spPr/>
      <dgm:t>
        <a:bodyPr/>
        <a:lstStyle/>
        <a:p>
          <a:endParaRPr lang="ru-RU"/>
        </a:p>
      </dgm:t>
    </dgm:pt>
    <dgm:pt modelId="{89F48356-9A49-4620-8AB4-4505F913DDAF}" type="pres">
      <dgm:prSet presAssocID="{F45ED365-2512-43F3-8293-75F0D4139B2D}" presName="childText" presStyleLbl="bgAcc1" presStyleIdx="3" presStyleCnt="4" custScaleX="261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7142A2-CC3B-4C11-81CE-32AC863D4579}" type="presOf" srcId="{23FBEB08-4742-460F-9D2E-BB7E8BEDDD02}" destId="{1D39FC0A-2092-4784-85F3-E51DF86E6521}" srcOrd="0" destOrd="0" presId="urn:microsoft.com/office/officeart/2005/8/layout/hierarchy3"/>
    <dgm:cxn modelId="{478FBF7B-8FCB-43A8-ACD5-DDFC1CA1AD1D}" type="presOf" srcId="{3F6DCD3B-FC7B-4529-8C31-DF36D7E8363D}" destId="{76F9942F-226E-44AF-96D2-65D277366096}" srcOrd="0" destOrd="0" presId="urn:microsoft.com/office/officeart/2005/8/layout/hierarchy3"/>
    <dgm:cxn modelId="{6BE6F788-B5B1-4538-810C-8F24F91CAEA7}" type="presOf" srcId="{068E53E1-10C2-4FB5-8621-5A4FC7788022}" destId="{985737AB-C7D0-4F24-9AF9-8A0F4B82E795}" srcOrd="0" destOrd="0" presId="urn:microsoft.com/office/officeart/2005/8/layout/hierarchy3"/>
    <dgm:cxn modelId="{27592DBF-82CC-4BE9-877A-EFE0377F44C4}" type="presOf" srcId="{4C1A3C9F-3D99-4E4B-A28C-3E8907CCFBF3}" destId="{0632F160-6CBC-4FFE-9033-5CBC897D8B5B}" srcOrd="0" destOrd="0" presId="urn:microsoft.com/office/officeart/2005/8/layout/hierarchy3"/>
    <dgm:cxn modelId="{728C2C9C-8BC2-454F-8562-0D8A1D6784CD}" srcId="{068E53E1-10C2-4FB5-8621-5A4FC7788022}" destId="{398176C2-17E7-4A9C-A205-731AB69D4A93}" srcOrd="0" destOrd="0" parTransId="{5596B476-5A09-4219-A645-9E4E3EB9710B}" sibTransId="{506D6C30-694C-449E-BC78-97F9D0F14C9C}"/>
    <dgm:cxn modelId="{4E31AEEE-C8E4-484D-86A2-08A0DB5DAF04}" type="presOf" srcId="{F45ED365-2512-43F3-8293-75F0D4139B2D}" destId="{89F48356-9A49-4620-8AB4-4505F913DDAF}" srcOrd="0" destOrd="0" presId="urn:microsoft.com/office/officeart/2005/8/layout/hierarchy3"/>
    <dgm:cxn modelId="{017AF5CC-A246-43D4-87D5-144D5CFC94EB}" srcId="{398176C2-17E7-4A9C-A205-731AB69D4A93}" destId="{BD3D1612-1245-4D8F-956E-217319DB91C4}" srcOrd="2" destOrd="0" parTransId="{3F6DCD3B-FC7B-4529-8C31-DF36D7E8363D}" sibTransId="{183711A2-C143-4417-8758-38976A46CFFA}"/>
    <dgm:cxn modelId="{AEB4EF36-6374-4ABE-AF18-8ACDFE17262E}" srcId="{398176C2-17E7-4A9C-A205-731AB69D4A93}" destId="{23FBEB08-4742-460F-9D2E-BB7E8BEDDD02}" srcOrd="0" destOrd="0" parTransId="{4C1A3C9F-3D99-4E4B-A28C-3E8907CCFBF3}" sibTransId="{57B8CFBD-7941-47F4-8FE6-A699C5737E45}"/>
    <dgm:cxn modelId="{F8251158-6252-4B6F-A326-FC34FFFEC111}" type="presOf" srcId="{790C0259-0E13-422D-86AA-C6AEEAE5A4C5}" destId="{03DB3585-4966-4384-B92B-36A4C2FA126E}" srcOrd="0" destOrd="0" presId="urn:microsoft.com/office/officeart/2005/8/layout/hierarchy3"/>
    <dgm:cxn modelId="{6B5C1A86-FF90-40F9-AE77-245067B107C0}" type="presOf" srcId="{BD3D1612-1245-4D8F-956E-217319DB91C4}" destId="{34639101-E28C-4150-98AB-717A8B1FE58E}" srcOrd="0" destOrd="0" presId="urn:microsoft.com/office/officeart/2005/8/layout/hierarchy3"/>
    <dgm:cxn modelId="{D27191A7-51E9-4EBE-8D54-DD8CEC5B74A9}" srcId="{398176C2-17E7-4A9C-A205-731AB69D4A93}" destId="{790C0259-0E13-422D-86AA-C6AEEAE5A4C5}" srcOrd="1" destOrd="0" parTransId="{CD609820-82E3-40CC-A272-B1A4BA6951A3}" sibTransId="{618A8D63-4E00-41BF-9189-4993F9F5A8FD}"/>
    <dgm:cxn modelId="{C183E3FC-F96F-46D1-8F12-00E020F7FF55}" type="presOf" srcId="{46F1A65D-5EEA-4685-8357-EB0F97484105}" destId="{F32C8DFD-A6CB-4A70-8A50-477A193651D2}" srcOrd="0" destOrd="0" presId="urn:microsoft.com/office/officeart/2005/8/layout/hierarchy3"/>
    <dgm:cxn modelId="{E6867ACA-C622-4F56-891F-8A53396D5135}" type="presOf" srcId="{CD609820-82E3-40CC-A272-B1A4BA6951A3}" destId="{D8C50267-EC82-4E7C-856B-F75197FBEB58}" srcOrd="0" destOrd="0" presId="urn:microsoft.com/office/officeart/2005/8/layout/hierarchy3"/>
    <dgm:cxn modelId="{E1181713-AD71-4C95-87C7-9AD776F477CE}" type="presOf" srcId="{398176C2-17E7-4A9C-A205-731AB69D4A93}" destId="{FC6393E0-8A1C-4C20-91CB-B432A2B22550}" srcOrd="0" destOrd="0" presId="urn:microsoft.com/office/officeart/2005/8/layout/hierarchy3"/>
    <dgm:cxn modelId="{C7696AD9-B737-4DD1-A5E1-2DB398BDF66B}" type="presOf" srcId="{398176C2-17E7-4A9C-A205-731AB69D4A93}" destId="{B13808B5-1BC2-4F07-8F83-39966228D918}" srcOrd="1" destOrd="0" presId="urn:microsoft.com/office/officeart/2005/8/layout/hierarchy3"/>
    <dgm:cxn modelId="{F0DD3E25-52E4-4E65-8C62-60CC7D27366B}" srcId="{398176C2-17E7-4A9C-A205-731AB69D4A93}" destId="{F45ED365-2512-43F3-8293-75F0D4139B2D}" srcOrd="3" destOrd="0" parTransId="{46F1A65D-5EEA-4685-8357-EB0F97484105}" sibTransId="{DA17E2D8-292F-4B95-A5C2-6958605DB040}"/>
    <dgm:cxn modelId="{952996CB-81B6-4275-922F-08E30C73BC85}" type="presParOf" srcId="{985737AB-C7D0-4F24-9AF9-8A0F4B82E795}" destId="{3653E4C9-124C-4238-A12D-1889064E9B74}" srcOrd="0" destOrd="0" presId="urn:microsoft.com/office/officeart/2005/8/layout/hierarchy3"/>
    <dgm:cxn modelId="{8228F662-5A7F-4829-9396-646B44800B4E}" type="presParOf" srcId="{3653E4C9-124C-4238-A12D-1889064E9B74}" destId="{E6B32ECF-B095-4062-A5D3-F8A51AAA06B4}" srcOrd="0" destOrd="0" presId="urn:microsoft.com/office/officeart/2005/8/layout/hierarchy3"/>
    <dgm:cxn modelId="{DB7963A1-FDAC-4481-AE03-AC6BC0559C84}" type="presParOf" srcId="{E6B32ECF-B095-4062-A5D3-F8A51AAA06B4}" destId="{FC6393E0-8A1C-4C20-91CB-B432A2B22550}" srcOrd="0" destOrd="0" presId="urn:microsoft.com/office/officeart/2005/8/layout/hierarchy3"/>
    <dgm:cxn modelId="{9D5934D3-32FF-4592-B928-A4FE6D2DBB7F}" type="presParOf" srcId="{E6B32ECF-B095-4062-A5D3-F8A51AAA06B4}" destId="{B13808B5-1BC2-4F07-8F83-39966228D918}" srcOrd="1" destOrd="0" presId="urn:microsoft.com/office/officeart/2005/8/layout/hierarchy3"/>
    <dgm:cxn modelId="{7E5C9ECB-1B18-43FF-B7EC-78EDC9E30F91}" type="presParOf" srcId="{3653E4C9-124C-4238-A12D-1889064E9B74}" destId="{194A3F71-61F5-4953-AD0B-541BAEA4AC69}" srcOrd="1" destOrd="0" presId="urn:microsoft.com/office/officeart/2005/8/layout/hierarchy3"/>
    <dgm:cxn modelId="{C04CFB34-0264-48C5-81BB-42C51BD9A1B1}" type="presParOf" srcId="{194A3F71-61F5-4953-AD0B-541BAEA4AC69}" destId="{0632F160-6CBC-4FFE-9033-5CBC897D8B5B}" srcOrd="0" destOrd="0" presId="urn:microsoft.com/office/officeart/2005/8/layout/hierarchy3"/>
    <dgm:cxn modelId="{EACD8777-18ED-4BD8-BBA9-376A61792EE0}" type="presParOf" srcId="{194A3F71-61F5-4953-AD0B-541BAEA4AC69}" destId="{1D39FC0A-2092-4784-85F3-E51DF86E6521}" srcOrd="1" destOrd="0" presId="urn:microsoft.com/office/officeart/2005/8/layout/hierarchy3"/>
    <dgm:cxn modelId="{0F907716-8295-4D3B-A3A4-A9D799FFBF6C}" type="presParOf" srcId="{194A3F71-61F5-4953-AD0B-541BAEA4AC69}" destId="{D8C50267-EC82-4E7C-856B-F75197FBEB58}" srcOrd="2" destOrd="0" presId="urn:microsoft.com/office/officeart/2005/8/layout/hierarchy3"/>
    <dgm:cxn modelId="{D1650D56-EA2E-4F94-AC03-542AB7CF4543}" type="presParOf" srcId="{194A3F71-61F5-4953-AD0B-541BAEA4AC69}" destId="{03DB3585-4966-4384-B92B-36A4C2FA126E}" srcOrd="3" destOrd="0" presId="urn:microsoft.com/office/officeart/2005/8/layout/hierarchy3"/>
    <dgm:cxn modelId="{364C3EB0-0760-40CE-8B8D-6A04B5F9AECD}" type="presParOf" srcId="{194A3F71-61F5-4953-AD0B-541BAEA4AC69}" destId="{76F9942F-226E-44AF-96D2-65D277366096}" srcOrd="4" destOrd="0" presId="urn:microsoft.com/office/officeart/2005/8/layout/hierarchy3"/>
    <dgm:cxn modelId="{54298D21-A796-41F1-A51C-94832015DD5C}" type="presParOf" srcId="{194A3F71-61F5-4953-AD0B-541BAEA4AC69}" destId="{34639101-E28C-4150-98AB-717A8B1FE58E}" srcOrd="5" destOrd="0" presId="urn:microsoft.com/office/officeart/2005/8/layout/hierarchy3"/>
    <dgm:cxn modelId="{70EA9DBB-41F4-4E98-B106-9A71A46B7663}" type="presParOf" srcId="{194A3F71-61F5-4953-AD0B-541BAEA4AC69}" destId="{F32C8DFD-A6CB-4A70-8A50-477A193651D2}" srcOrd="6" destOrd="0" presId="urn:microsoft.com/office/officeart/2005/8/layout/hierarchy3"/>
    <dgm:cxn modelId="{A5517892-F35E-49BC-8A6B-011A77A82977}" type="presParOf" srcId="{194A3F71-61F5-4953-AD0B-541BAEA4AC69}" destId="{89F48356-9A49-4620-8AB4-4505F913DDA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BCB5D9-2509-458D-8863-E76790686CA0}" type="datetimeFigureOut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6D555D-2465-458A-A0E5-2DC5E6849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464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i="1" smtClean="0"/>
          </a:p>
        </p:txBody>
      </p:sp>
      <p:sp>
        <p:nvSpPr>
          <p:cNvPr id="142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B55CB9-34A9-47D5-8D0C-FF6907C2895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1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5A919B-FB29-46D2-ACB7-343508875B5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351CB9-403B-4CF9-8137-6AB4971B1FF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4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F45057-FB2A-4342-933D-A750191961F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5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FB547D-E27A-4EAF-A356-77B45FB858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6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12C73B-BD58-4CB9-AE74-B39B1EB178D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7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16562E-8C21-4A63-93D9-84493CB4BB6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8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A8C540-DF26-47A1-AFD1-8B107477F8E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9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676EE3-45A1-4B5D-AA63-263DBA5630B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0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9A1800-C87F-47FC-98C1-7920509B6C9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077FF-10FF-42B3-B69B-081A0F65DFEB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606C5-4CB8-4716-B215-8516CA8E6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84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567C0-D82B-44E3-B186-B84BB4D2559B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2884C-4497-4D17-B074-97AF44F3D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41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49B56-50D4-43CA-8799-AF6506FE8C03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A23C6-B136-489B-9D40-293EB1669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38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22B29-84BB-4838-B2A3-C95895803DCF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26FFF-1D7F-4BFD-A21D-F052387E7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63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7B580-3537-4D66-A4AA-E5C60161C909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D55C5-0AE4-4352-96BE-1174530B8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65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26246-851B-40FD-A241-CC7BC0AB0CE6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2E2ED-C885-4F70-9ACB-A9C32D05C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9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BD11D-C37B-4CF9-8A12-FEABBAA7EF29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605B0-091C-4509-BEB9-22E4D9D58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75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C2E8D-6812-4687-BAEE-F599237BC395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A094D-24F0-448A-8DB9-2600E00B0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1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3091B-754C-4AF5-871F-15AA2287CE72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16A0C-34D4-477E-8B1D-9B7E84182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07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CA4D-9267-4197-BBA5-F0C1B5D87EB8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1ADD4-E34F-4AD4-9B07-8ADB41079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77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88EEA-03BD-4C2F-9305-A03D6F02083E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21C26-9663-41E5-9E2C-A7363A52F9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47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00D1E1-1FF9-4981-834F-B825C37CAEC6}" type="datetime1">
              <a:rPr lang="ru-RU"/>
              <a:pPr>
                <a:defRPr/>
              </a:pPr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CA4531-C194-4683-B750-89AC2EC04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2" descr="D:\ПРОСВЕЩЕНИЕ\Картинки в пособиях\Логотипы_для_презентаций\Лого_Просвещение\Логтип из-ва.jpg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388" y="6200775"/>
            <a:ext cx="14954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materinasametku.ru/wp-content/uploads/2011/04/1299225534_sadik.jpg" TargetMode="Externa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908175" y="620713"/>
            <a:ext cx="5378450" cy="182880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4000" i="1" dirty="0" smtClean="0">
                <a:solidFill>
                  <a:schemeClr val="accent3">
                    <a:lumMod val="75000"/>
                  </a:schemeClr>
                </a:solidFill>
              </a:rPr>
              <a:t>Система работы</a:t>
            </a: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4000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000" i="1" dirty="0" smtClean="0">
                <a:solidFill>
                  <a:schemeClr val="accent3">
                    <a:lumMod val="75000"/>
                  </a:schemeClr>
                </a:solidFill>
              </a:rPr>
              <a:t>с родителями</a:t>
            </a:r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250825" y="2420938"/>
            <a:ext cx="8577263" cy="647700"/>
          </a:xfrm>
        </p:spPr>
        <p:txBody>
          <a:bodyPr/>
          <a:lstStyle/>
          <a:p>
            <a:pPr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в условиях модернизации дошкольного образования</a:t>
            </a:r>
            <a:endParaRPr lang="ru-RU" sz="28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52" name="Picture 4" descr="D:\ПРОСВЕЩЕНИЕ\Картинки разные\Доналд_Золан\7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3145088"/>
            <a:ext cx="5040560" cy="330824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441D8-3B30-442D-B05B-F023BCB18C9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1600" smtClean="0">
                <a:solidFill>
                  <a:srgbClr val="0000CC"/>
                </a:solidFill>
              </a:rPr>
              <a:t/>
            </a:r>
            <a:br>
              <a:rPr lang="ru-RU" altLang="ru-RU" sz="1600" smtClean="0">
                <a:solidFill>
                  <a:srgbClr val="0000CC"/>
                </a:solidFill>
              </a:rPr>
            </a:br>
            <a:endParaRPr lang="ru-RU" altLang="ru-RU" sz="1600" smtClean="0">
              <a:solidFill>
                <a:srgbClr val="0000CC"/>
              </a:solidFill>
            </a:endParaRPr>
          </a:p>
        </p:txBody>
      </p:sp>
      <p:sp>
        <p:nvSpPr>
          <p:cNvPr id="11267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898525"/>
            <a:ext cx="8115300" cy="5600700"/>
          </a:xfrm>
        </p:spPr>
        <p:txBody>
          <a:bodyPr anchor="ctr">
            <a:spAutoFit/>
          </a:bodyPr>
          <a:lstStyle/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400" b="1" smtClean="0">
                <a:solidFill>
                  <a:srgbClr val="0000CC"/>
                </a:solidFill>
              </a:rPr>
              <a:t>Второй блок</a:t>
            </a:r>
            <a:r>
              <a:rPr lang="ru-RU" altLang="ru-RU" sz="2400" smtClean="0">
                <a:solidFill>
                  <a:srgbClr val="0000CC"/>
                </a:solidFill>
              </a:rPr>
              <a:t> </a:t>
            </a:r>
            <a:r>
              <a:rPr lang="ru-RU" altLang="ru-RU" sz="2400" smtClean="0"/>
              <a:t>условно был назван “практическим”. В рамках блока собирается информация, направленная на решение конкретных задач. К этой работе привлекаются медицинские работники, специалисты, педагоги и психологи. Их работа строится на информации, полученной при анализе ситуации в рамках первого блока. </a:t>
            </a:r>
          </a:p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endParaRPr lang="ru-RU" altLang="ru-RU" sz="2400" smtClean="0"/>
          </a:p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400" smtClean="0"/>
              <a:t>Для того чтобы родители поняли необходимость обращения к специалисту, знали к кому конкретно идти, если им необходима консультация, в начале учебного года для родителей нужно провести ряд встреч, на которых они будут иметь возможность познакомиться и получить первичную информацию.</a:t>
            </a:r>
          </a:p>
          <a:p>
            <a:pPr marL="0" indent="0">
              <a:spcBef>
                <a:spcPct val="0"/>
              </a:spcBef>
              <a:buFont typeface="Wingdings 2" pitchFamily="18" charset="2"/>
              <a:buNone/>
            </a:pPr>
            <a:endParaRPr lang="ru-RU" altLang="ru-RU" sz="2400" smtClean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2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C773C-7FF9-4D52-8CEE-B2A8A9A16188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solidFill>
                  <a:srgbClr val="0000CC"/>
                </a:solidFill>
              </a:rPr>
              <a:t/>
            </a:r>
            <a:br>
              <a:rPr lang="ru-RU" altLang="ru-RU" sz="1600" smtClean="0">
                <a:solidFill>
                  <a:srgbClr val="0000CC"/>
                </a:solidFill>
              </a:rPr>
            </a:br>
            <a:endParaRPr lang="ru-RU" altLang="ru-RU" sz="1600" smtClean="0">
              <a:solidFill>
                <a:srgbClr val="0000CC"/>
              </a:solidFill>
            </a:endParaRPr>
          </a:p>
        </p:txBody>
      </p:sp>
      <p:sp>
        <p:nvSpPr>
          <p:cNvPr id="12291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514350" y="588963"/>
            <a:ext cx="8115300" cy="5216525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2200" smtClean="0"/>
              <a:t>Работа с семьей должна </a:t>
            </a:r>
            <a:r>
              <a:rPr lang="ru-RU" sz="2200" b="1" smtClean="0"/>
              <a:t>оценивается педагогами</a:t>
            </a:r>
            <a:r>
              <a:rPr lang="ru-RU" sz="2200" smtClean="0"/>
              <a:t> не по количеству мероприятий, </a:t>
            </a:r>
            <a:r>
              <a:rPr lang="ru-RU" sz="2200" b="1" smtClean="0">
                <a:solidFill>
                  <a:srgbClr val="C00000"/>
                </a:solidFill>
              </a:rPr>
              <a:t>нужно</a:t>
            </a:r>
            <a:r>
              <a:rPr lang="ru-RU" sz="2200" smtClean="0">
                <a:solidFill>
                  <a:srgbClr val="C00000"/>
                </a:solidFill>
              </a:rPr>
              <a:t> </a:t>
            </a:r>
            <a:r>
              <a:rPr lang="ru-RU" sz="2200" i="1" smtClean="0">
                <a:solidFill>
                  <a:srgbClr val="C00000"/>
                </a:solidFill>
              </a:rPr>
              <a:t>анализировать их качество и насколько они были эффективны и помогли родителям и детям.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ru-RU" sz="2200" smtClean="0"/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2200" smtClean="0"/>
              <a:t>Для этого вводится </a:t>
            </a:r>
            <a:r>
              <a:rPr lang="ru-RU" sz="2200" b="1" smtClean="0">
                <a:solidFill>
                  <a:srgbClr val="0000CC"/>
                </a:solidFill>
              </a:rPr>
              <a:t>третий блок</a:t>
            </a:r>
            <a:r>
              <a:rPr lang="ru-RU" sz="2200" smtClean="0">
                <a:solidFill>
                  <a:srgbClr val="0000CC"/>
                </a:solidFill>
              </a:rPr>
              <a:t> </a:t>
            </a:r>
            <a:r>
              <a:rPr lang="ru-RU" sz="2200" smtClean="0"/>
              <a:t>– контрольно-оценочный. В него включен анализ эффективности (количественной и качественной) мероприятий которые проводятся специалистами детского сада.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ru-RU" sz="2200" b="1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2200" b="1" smtClean="0">
                <a:solidFill>
                  <a:srgbClr val="C00000"/>
                </a:solidFill>
              </a:rPr>
              <a:t>Для осуществления контроля качества</a:t>
            </a:r>
            <a:r>
              <a:rPr lang="ru-RU" sz="2200" smtClean="0">
                <a:solidFill>
                  <a:srgbClr val="C00000"/>
                </a:solidFill>
              </a:rPr>
              <a:t> </a:t>
            </a:r>
            <a:r>
              <a:rPr lang="ru-RU" sz="2200" smtClean="0"/>
              <a:t>проведения того или иного мероприятия родителям предлагаются: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ru-RU" sz="2200" smtClean="0"/>
              <a:t>оценочные листы, в которых они могут отразить свои отзывы,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ru-RU" sz="2200" smtClean="0"/>
              <a:t>групповое обсуждение родителями и педагогами участия родителей в организационных мероприятиях в разных формах.</a:t>
            </a:r>
            <a:endParaRPr lang="ru-RU" sz="2000" b="1" smtClean="0">
              <a:solidFill>
                <a:srgbClr val="C00000"/>
              </a:solidFill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2000" b="1" smtClean="0">
                <a:solidFill>
                  <a:srgbClr val="C00000"/>
                </a:solidFill>
              </a:rPr>
              <a:t>Только в этом случае возможно создание условий, помогающих раскрытию всех творческих и человеческих возможностей ребенка.</a:t>
            </a:r>
            <a:endParaRPr lang="ru-RU" sz="220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FDD3AF-B769-4851-BF13-AD060C03F7D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069975"/>
          </a:xfrm>
        </p:spPr>
        <p:txBody>
          <a:bodyPr/>
          <a:lstStyle/>
          <a:p>
            <a:r>
              <a:rPr lang="ru-RU" sz="3200" smtClean="0"/>
              <a:t>Содержание образовательных областей</a:t>
            </a:r>
          </a:p>
        </p:txBody>
      </p:sp>
      <p:sp>
        <p:nvSpPr>
          <p:cNvPr id="33795" name="Номер слайда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AECCFF-6E51-48C6-A429-5D9FCEA7370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457200" y="1335310"/>
          <a:ext cx="8229600" cy="4685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7" name="TextBox 3"/>
          <p:cNvSpPr txBox="1">
            <a:spLocks noChangeArrowheads="1"/>
          </p:cNvSpPr>
          <p:nvPr/>
        </p:nvSpPr>
        <p:spPr bwMode="auto">
          <a:xfrm>
            <a:off x="0" y="0"/>
            <a:ext cx="421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>
                <a:solidFill>
                  <a:schemeClr val="bg1"/>
                </a:solidFill>
                <a:latin typeface="Arial" pitchFamily="34" charset="0"/>
              </a:rPr>
              <a:t>Образовательные области</a:t>
            </a:r>
          </a:p>
        </p:txBody>
      </p:sp>
      <p:sp>
        <p:nvSpPr>
          <p:cNvPr id="13318" name="TextBox 6"/>
          <p:cNvSpPr>
            <a:spLocks noChangeArrowheads="1"/>
          </p:cNvSpPr>
          <p:nvPr/>
        </p:nvSpPr>
        <p:spPr bwMode="auto">
          <a:xfrm>
            <a:off x="755650" y="2997200"/>
            <a:ext cx="2303463" cy="646113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bg1"/>
                </a:solidFill>
              </a:rPr>
              <a:t>Младенческий возраст (2 мес. – 1 год)</a:t>
            </a:r>
          </a:p>
        </p:txBody>
      </p:sp>
      <p:sp>
        <p:nvSpPr>
          <p:cNvPr id="13319" name="TextBox 7"/>
          <p:cNvSpPr>
            <a:spLocks noChangeArrowheads="1"/>
          </p:cNvSpPr>
          <p:nvPr/>
        </p:nvSpPr>
        <p:spPr bwMode="auto">
          <a:xfrm>
            <a:off x="3276600" y="2997200"/>
            <a:ext cx="2590800" cy="37465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bg1"/>
                </a:solidFill>
              </a:rPr>
              <a:t>Ранний возраст (1-3 года)</a:t>
            </a:r>
          </a:p>
        </p:txBody>
      </p:sp>
      <p:sp>
        <p:nvSpPr>
          <p:cNvPr id="13320" name="TextBox 8"/>
          <p:cNvSpPr>
            <a:spLocks noChangeArrowheads="1"/>
          </p:cNvSpPr>
          <p:nvPr/>
        </p:nvSpPr>
        <p:spPr bwMode="auto">
          <a:xfrm>
            <a:off x="6084888" y="2997200"/>
            <a:ext cx="2303462" cy="646113"/>
          </a:xfrm>
          <a:prstGeom prst="roundRect">
            <a:avLst>
              <a:gd name="adj" fmla="val 16667"/>
            </a:avLst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bg1"/>
                </a:solidFill>
              </a:rPr>
              <a:t>Дошкольный возраст (3года – 8 лет)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28800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4820" name="Номер слайда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3E65A6-101A-476F-A98D-1E117BC0E7F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  <p:pic>
        <p:nvPicPr>
          <p:cNvPr id="9" name="Содержимое 8" descr="Рисунок1.jpg"/>
          <p:cNvPicPr>
            <a:picLocks noGrp="1" noChangeAspect="1"/>
          </p:cNvPicPr>
          <p:nvPr>
            <p:ph sz="half" idx="2"/>
          </p:nvPr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066165" y="1639888"/>
            <a:ext cx="3202670" cy="45259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28800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844" name="Номер слайда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F1C9CF-92F4-4687-BBAB-6EE7B8CF7B9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  <p:pic>
        <p:nvPicPr>
          <p:cNvPr id="9" name="Содержимое 8" descr="1202977857_love_11.jpg"/>
          <p:cNvPicPr>
            <a:picLocks noGrp="1" noChangeAspect="1"/>
          </p:cNvPicPr>
          <p:nvPr>
            <p:ph sz="half" idx="2"/>
          </p:nvPr>
        </p:nvPicPr>
        <p:blipFill>
          <a:blip r:embed="rId8" cstate="email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7115" y="1639888"/>
            <a:ext cx="3620770" cy="45259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711350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Содержимое 7" descr="20c7520ce7dc.jpg"/>
          <p:cNvPicPr>
            <a:picLocks noGrp="1" noChangeAspect="1"/>
          </p:cNvPicPr>
          <p:nvPr>
            <p:ph sz="half" idx="2"/>
          </p:nvPr>
        </p:nvPicPr>
        <p:blipFill>
          <a:blip r:embed="rId8" cstate="email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7115" y="1639888"/>
            <a:ext cx="3620770" cy="4525962"/>
          </a:xfrm>
        </p:spPr>
      </p:pic>
      <p:sp>
        <p:nvSpPr>
          <p:cNvPr id="36869" name="Номер слайда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6F942E-158F-4FD5-B336-45A62561901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069975"/>
          </a:xfrm>
        </p:spPr>
        <p:txBody>
          <a:bodyPr/>
          <a:lstStyle/>
          <a:p>
            <a:r>
              <a:rPr lang="ru-RU" smtClean="0"/>
              <a:t>Виды детской деятельности</a:t>
            </a:r>
          </a:p>
        </p:txBody>
      </p:sp>
      <p:sp>
        <p:nvSpPr>
          <p:cNvPr id="37891" name="Номер слайда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E88F4B-4214-40F6-9022-0EF4E330CD3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4294967295"/>
          </p:nvPr>
        </p:nvGraphicFramePr>
        <p:xfrm>
          <a:off x="539552" y="1628775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Содержимое 11" descr="30888933_Frederick_Warren_Freer_ak.jpg"/>
          <p:cNvPicPr>
            <a:picLocks noGrp="1" noChangeAspect="1"/>
          </p:cNvPicPr>
          <p:nvPr>
            <p:ph sz="half" idx="4294967295"/>
          </p:nvPr>
        </p:nvPicPr>
        <p:blipFill>
          <a:blip r:embed="rId8" cstate="email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5076055" y="1649006"/>
            <a:ext cx="3384377" cy="4588306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28800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8916" name="Номер слайда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74B59B-9818-466D-87EF-0E8F8334923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/>
          </a:p>
        </p:txBody>
      </p:sp>
      <p:pic>
        <p:nvPicPr>
          <p:cNvPr id="18437" name="Содержимое 9" descr="Рисунок3.jpg"/>
          <p:cNvPicPr>
            <a:picLocks noGrp="1" noChangeAspect="1"/>
          </p:cNvPicPr>
          <p:nvPr>
            <p:ph sz="half" idx="2"/>
          </p:nvPr>
        </p:nvPicPr>
        <p:blipFill>
          <a:blip r:embed="rId8">
            <a:lum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60900" y="1639888"/>
            <a:ext cx="4013200" cy="45259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700808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Содержимое 8" descr="Рисунок4.jpg"/>
          <p:cNvPicPr>
            <a:picLocks noGrp="1" noChangeAspect="1"/>
          </p:cNvPicPr>
          <p:nvPr>
            <p:ph sz="half" idx="2"/>
          </p:nvPr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676076" y="1639888"/>
            <a:ext cx="3982847" cy="4525962"/>
          </a:xfrm>
        </p:spPr>
      </p:pic>
      <p:sp>
        <p:nvSpPr>
          <p:cNvPr id="39941" name="Номер слайда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9870EC-C2C9-423E-843F-CD7B53C458C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28800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0964" name="Номер слайда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A2B668-0BD1-4AF5-8F23-3B9285BA4ED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/>
          </a:p>
        </p:txBody>
      </p:sp>
      <p:pic>
        <p:nvPicPr>
          <p:cNvPr id="20485" name="Содержимое 11" descr="Рисунок5.jpg"/>
          <p:cNvPicPr>
            <a:picLocks noGrp="1" noChangeAspect="1"/>
          </p:cNvPicPr>
          <p:nvPr>
            <p:ph sz="half" idx="2"/>
          </p:nvPr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05363" y="1639888"/>
            <a:ext cx="3724275" cy="452596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44475"/>
            <a:ext cx="8374062" cy="736600"/>
          </a:xfrm>
        </p:spPr>
        <p:txBody>
          <a:bodyPr lIns="0" rIns="0" bIns="0" anchor="b">
            <a:normAutofit fontScale="90000"/>
          </a:bodyPr>
          <a:lstStyle/>
          <a:p>
            <a:pPr>
              <a:defRPr/>
            </a:pPr>
            <a:r>
              <a:rPr lang="ru-RU" sz="3200" dirty="0">
                <a:solidFill>
                  <a:srgbClr val="CC3300"/>
                </a:solidFill>
              </a:rPr>
              <a:t>Модель взаимодействия педагога и родителей</a:t>
            </a:r>
            <a:r>
              <a:rPr lang="ru-RU" sz="2000" dirty="0">
                <a:solidFill>
                  <a:srgbClr val="CC3300"/>
                </a:solidFill>
              </a:rPr>
              <a:t/>
            </a:r>
            <a:br>
              <a:rPr lang="ru-RU" sz="2000" dirty="0">
                <a:solidFill>
                  <a:srgbClr val="CC3300"/>
                </a:solidFill>
              </a:rPr>
            </a:br>
            <a:endParaRPr lang="ru-RU" sz="2000" dirty="0">
              <a:solidFill>
                <a:srgbClr val="CC330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4294967295"/>
          </p:nvPr>
        </p:nvSpPr>
        <p:spPr>
          <a:xfrm>
            <a:off x="323850" y="981075"/>
            <a:ext cx="8496300" cy="5157788"/>
          </a:xfrm>
        </p:spPr>
        <p:txBody>
          <a:bodyPr/>
          <a:lstStyle/>
          <a:p>
            <a:pPr marL="273050" indent="-273050" algn="ctr">
              <a:buFont typeface="Wingdings" pitchFamily="2" charset="2"/>
              <a:buNone/>
            </a:pPr>
            <a:r>
              <a:rPr lang="ru-RU" altLang="ru-RU" sz="2400" b="1" smtClean="0">
                <a:solidFill>
                  <a:srgbClr val="141400"/>
                </a:solidFill>
              </a:rPr>
              <a:t>1 этап – ОЗНАКОМИТЕЛЬНЫЙ</a:t>
            </a:r>
            <a:endParaRPr lang="ru-RU" altLang="ru-RU" sz="2400" smtClean="0">
              <a:solidFill>
                <a:srgbClr val="141400"/>
              </a:solidFill>
            </a:endParaRPr>
          </a:p>
          <a:p>
            <a:pPr marL="273050" indent="-273050">
              <a:buFont typeface="Wingdings" pitchFamily="2" charset="2"/>
              <a:buNone/>
            </a:pPr>
            <a:endParaRPr lang="ru-RU" altLang="ru-RU" sz="1800" smtClean="0">
              <a:solidFill>
                <a:srgbClr val="141400"/>
              </a:solidFill>
            </a:endParaRPr>
          </a:p>
          <a:p>
            <a:pPr marL="273050" indent="-273050"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141400"/>
                </a:solidFill>
              </a:rPr>
              <a:t>Сбор информации (первое                              Сбор информации (знакомство </a:t>
            </a:r>
          </a:p>
          <a:p>
            <a:pPr marL="273050" indent="-273050"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141400"/>
                </a:solidFill>
              </a:rPr>
              <a:t>общение; беседа, наблюдение;                       с детским садом (адаптация)</a:t>
            </a:r>
          </a:p>
          <a:p>
            <a:pPr marL="273050" indent="-273050"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141400"/>
                </a:solidFill>
              </a:rPr>
              <a:t>анализ полученных результатов,                     </a:t>
            </a:r>
          </a:p>
          <a:p>
            <a:pPr marL="273050" indent="-273050"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141400"/>
                </a:solidFill>
              </a:rPr>
              <a:t>анализ типа семей)</a:t>
            </a:r>
          </a:p>
          <a:p>
            <a:pPr marL="273050" indent="-273050">
              <a:buFont typeface="Wingdings" pitchFamily="2" charset="2"/>
              <a:buNone/>
            </a:pPr>
            <a:endParaRPr lang="ru-RU" altLang="ru-RU" sz="1800" smtClean="0">
              <a:solidFill>
                <a:srgbClr val="141400"/>
              </a:solidFill>
            </a:endParaRPr>
          </a:p>
          <a:p>
            <a:pPr marL="273050" indent="-273050" algn="ctr">
              <a:buFont typeface="Wingdings" pitchFamily="2" charset="2"/>
              <a:buNone/>
            </a:pPr>
            <a:r>
              <a:rPr lang="ru-RU" altLang="ru-RU" sz="2400" b="1" smtClean="0">
                <a:solidFill>
                  <a:srgbClr val="141400"/>
                </a:solidFill>
              </a:rPr>
              <a:t>2 этап – ОБЩЕПРОФИЛАКТИЧЕСКИЙ</a:t>
            </a:r>
          </a:p>
          <a:p>
            <a:pPr marL="273050" indent="-273050" algn="ctr">
              <a:buFont typeface="Wingdings" pitchFamily="2" charset="2"/>
              <a:buNone/>
            </a:pPr>
            <a:endParaRPr lang="ru-RU" altLang="ru-RU" sz="1800" b="1" smtClean="0">
              <a:solidFill>
                <a:srgbClr val="141400"/>
              </a:solidFill>
            </a:endParaRPr>
          </a:p>
          <a:p>
            <a:pPr marL="273050" indent="-273050" algn="ctr">
              <a:buFont typeface="Wingdings" pitchFamily="2" charset="2"/>
              <a:buNone/>
            </a:pPr>
            <a:endParaRPr lang="ru-RU" altLang="ru-RU" sz="1800" b="1" smtClean="0">
              <a:solidFill>
                <a:srgbClr val="141400"/>
              </a:solidFill>
            </a:endParaRPr>
          </a:p>
          <a:p>
            <a:pPr marL="273050" indent="-273050"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141400"/>
                </a:solidFill>
              </a:rPr>
              <a:t>Наглядная агитация ( стенды, консультации,     Встреча со специалистами.</a:t>
            </a:r>
          </a:p>
          <a:p>
            <a:pPr marL="273050" indent="-273050"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141400"/>
                </a:solidFill>
              </a:rPr>
              <a:t>родительская газета,                                             Просмотр открытых занятий, </a:t>
            </a:r>
          </a:p>
          <a:p>
            <a:pPr marL="273050" indent="-273050">
              <a:buFont typeface="Wingdings" pitchFamily="2" charset="2"/>
              <a:buNone/>
            </a:pPr>
            <a:r>
              <a:rPr lang="ru-RU" altLang="ru-RU" sz="2000" smtClean="0">
                <a:solidFill>
                  <a:srgbClr val="141400"/>
                </a:solidFill>
              </a:rPr>
              <a:t> информационные проспекты, буклеты)                       мероприятий</a:t>
            </a:r>
          </a:p>
          <a:p>
            <a:pPr marL="273050" indent="-273050">
              <a:buFont typeface="Wingdings" pitchFamily="2" charset="2"/>
              <a:buNone/>
            </a:pPr>
            <a:endParaRPr lang="ru-RU" altLang="ru-RU" sz="1800" smtClean="0">
              <a:solidFill>
                <a:srgbClr val="1414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3750" y="1125538"/>
            <a:ext cx="1103313" cy="3698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Педагоги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51700" y="1196975"/>
            <a:ext cx="1138238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Родители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843213" y="1341438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24525" y="1341438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843213" y="4005263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795963" y="4005263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3005E-0281-455F-A3AD-26736B95418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28800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Содержимое 7" descr="03.jpg"/>
          <p:cNvPicPr>
            <a:picLocks noGrp="1" noChangeAspect="1"/>
          </p:cNvPicPr>
          <p:nvPr>
            <p:ph sz="half" idx="2"/>
          </p:nvPr>
        </p:nvPicPr>
        <p:blipFill>
          <a:blip r:embed="rId8" cstate="email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9711" y="1639888"/>
            <a:ext cx="3195577" cy="4525962"/>
          </a:xfrm>
        </p:spPr>
      </p:pic>
      <p:sp>
        <p:nvSpPr>
          <p:cNvPr id="41989" name="Номер слайда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B9A845-6D05-4EE3-A7F7-0E033EA9F29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детской деятельности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556792"/>
          <a:ext cx="4038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Содержимое 6" descr="Рисунок1.jpg"/>
          <p:cNvPicPr>
            <a:picLocks noGrp="1" noChangeAspect="1"/>
          </p:cNvPicPr>
          <p:nvPr>
            <p:ph sz="half" idx="2"/>
          </p:nvPr>
        </p:nvPicPr>
        <p:blipFill>
          <a:blip r:embed="rId8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4692954" y="1556792"/>
            <a:ext cx="3949091" cy="4525962"/>
          </a:xfrm>
        </p:spPr>
      </p:pic>
      <p:sp>
        <p:nvSpPr>
          <p:cNvPr id="43013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40A9ED-65B0-4BFF-B194-2E1553F09D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"/>
          <p:cNvSpPr txBox="1">
            <a:spLocks noChangeArrowheads="1"/>
          </p:cNvSpPr>
          <p:nvPr/>
        </p:nvSpPr>
        <p:spPr bwMode="auto">
          <a:xfrm>
            <a:off x="536575" y="1916113"/>
            <a:ext cx="8072438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Часть образовательной программы,</a:t>
            </a:r>
            <a:r>
              <a:rPr lang="en-US" sz="4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</a:br>
            <a:r>
              <a:rPr lang="ru-RU" sz="4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формируемая участниками</a:t>
            </a:r>
            <a:r>
              <a:rPr lang="en-US" sz="4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</a:br>
            <a:r>
              <a:rPr lang="ru-RU" sz="40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образовательного процесса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C23D2-82E6-4558-BB49-28DE37BF0E18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 descr="Белый мрамор"/>
          <p:cNvSpPr>
            <a:spLocks noChangeArrowheads="1" noChangeShapeType="1" noTextEdit="1"/>
          </p:cNvSpPr>
          <p:nvPr/>
        </p:nvSpPr>
        <p:spPr bwMode="auto">
          <a:xfrm>
            <a:off x="1270000" y="274638"/>
            <a:ext cx="6581775" cy="471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ГРУППА АДАПТАЦИИ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429125" y="3143250"/>
            <a:ext cx="2000250" cy="12858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300" b="1">
                <a:latin typeface="Times New Roman" pitchFamily="18" charset="0"/>
                <a:cs typeface="Times New Roman" pitchFamily="18" charset="0"/>
              </a:rPr>
              <a:t>Развитие речи детей </a:t>
            </a:r>
          </a:p>
          <a:p>
            <a:pPr algn="ctr">
              <a:defRPr/>
            </a:pPr>
            <a:r>
              <a:rPr lang="ru-RU" sz="1300" b="1">
                <a:latin typeface="Times New Roman" pitchFamily="18" charset="0"/>
                <a:cs typeface="Times New Roman" pitchFamily="18" charset="0"/>
              </a:rPr>
              <a:t>и усвоение ими </a:t>
            </a:r>
          </a:p>
          <a:p>
            <a:pPr algn="ctr">
              <a:defRPr/>
            </a:pPr>
            <a:r>
              <a:rPr lang="ru-RU" sz="1300" b="1">
                <a:latin typeface="Times New Roman" pitchFamily="18" charset="0"/>
                <a:cs typeface="Times New Roman" pitchFamily="18" charset="0"/>
              </a:rPr>
              <a:t>общественно выработанных способов использования предметов</a:t>
            </a:r>
            <a:endParaRPr lang="ru-RU" sz="13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500813" y="3143250"/>
            <a:ext cx="2411412" cy="12858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300" b="1">
                <a:latin typeface="Times New Roman" pitchFamily="18" charset="0"/>
                <a:cs typeface="Times New Roman" pitchFamily="18" charset="0"/>
              </a:rPr>
              <a:t>Взаимодействие с родителями с целью развития </a:t>
            </a:r>
          </a:p>
          <a:p>
            <a:pPr algn="ctr">
              <a:defRPr/>
            </a:pPr>
            <a:r>
              <a:rPr lang="ru-RU" sz="1300" b="1">
                <a:latin typeface="Times New Roman" pitchFamily="18" charset="0"/>
                <a:cs typeface="Times New Roman" pitchFamily="18" charset="0"/>
              </a:rPr>
              <a:t>педагогической рефлексии для полноценного развития каждого ребенка</a:t>
            </a:r>
            <a:endParaRPr lang="ru-RU" sz="13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500313" y="3143250"/>
            <a:ext cx="1857375" cy="1285875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1300" b="1">
                <a:latin typeface="Times New Roman" pitchFamily="18" charset="0"/>
                <a:cs typeface="Times New Roman" pitchFamily="18" charset="0"/>
              </a:rPr>
              <a:t>Формирование у детей </a:t>
            </a:r>
          </a:p>
          <a:p>
            <a:pPr algn="ctr">
              <a:defRPr/>
            </a:pPr>
            <a:r>
              <a:rPr lang="ru-RU" sz="1300" b="1">
                <a:latin typeface="Times New Roman" pitchFamily="18" charset="0"/>
                <a:cs typeface="Times New Roman" pitchFamily="18" charset="0"/>
              </a:rPr>
              <a:t>способов и средств </a:t>
            </a:r>
          </a:p>
          <a:p>
            <a:pPr algn="ctr">
              <a:defRPr/>
            </a:pPr>
            <a:r>
              <a:rPr lang="ru-RU" sz="1300" b="1">
                <a:latin typeface="Times New Roman" pitchFamily="18" charset="0"/>
                <a:cs typeface="Times New Roman" pitchFamily="18" charset="0"/>
              </a:rPr>
              <a:t>общения со взрослым </a:t>
            </a:r>
          </a:p>
          <a:p>
            <a:pPr algn="ctr">
              <a:defRPr/>
            </a:pPr>
            <a:r>
              <a:rPr lang="ru-RU" sz="1300" b="1">
                <a:latin typeface="Times New Roman" pitchFamily="18" charset="0"/>
                <a:cs typeface="Times New Roman" pitchFamily="18" charset="0"/>
              </a:rPr>
              <a:t>человеком и сверстниками</a:t>
            </a:r>
            <a:endParaRPr lang="ru-RU" sz="13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179388" y="3143250"/>
            <a:ext cx="2232025" cy="1285875"/>
          </a:xfrm>
          <a:prstGeom prst="rect">
            <a:avLst/>
          </a:prstGeom>
          <a:gradFill rotWithShape="0">
            <a:gsLst>
              <a:gs pos="0">
                <a:srgbClr val="FF99FF"/>
              </a:gs>
              <a:gs pos="100000">
                <a:srgbClr val="CC66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96000"/>
              </a:lnSpc>
              <a:spcBef>
                <a:spcPts val="600"/>
              </a:spcBef>
              <a:spcAft>
                <a:spcPts val="1000"/>
              </a:spcAft>
              <a:defRPr/>
            </a:pPr>
            <a:r>
              <a:rPr lang="ru-RU" sz="1300" b="1">
                <a:latin typeface="Times New Roman" pitchFamily="18" charset="0"/>
                <a:cs typeface="Times New Roman" pitchFamily="18" charset="0"/>
              </a:rPr>
              <a:t>Охрана жизни и здоровья детей, развитие индивидуальных возможностей каждого ребенка, его психическое и физическое развитие</a:t>
            </a:r>
          </a:p>
        </p:txBody>
      </p:sp>
      <p:sp>
        <p:nvSpPr>
          <p:cNvPr id="24583" name="Text Box 7" descr="Белый мрамор"/>
          <p:cNvSpPr txBox="1">
            <a:spLocks noChangeArrowheads="1"/>
          </p:cNvSpPr>
          <p:nvPr/>
        </p:nvSpPr>
        <p:spPr bwMode="auto">
          <a:xfrm>
            <a:off x="2071688" y="1428750"/>
            <a:ext cx="5140325" cy="1173163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01600">
            <a:pattFill prst="pct30">
              <a:fgClr>
                <a:srgbClr val="FF0000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0000FF"/>
                </a:solidFill>
                <a:latin typeface="Bookman Old Style" pitchFamily="18" charset="0"/>
              </a:rPr>
              <a:t>Цели деятельности группы:</a:t>
            </a:r>
          </a:p>
          <a:p>
            <a:pPr lvl="1" algn="just" eaLnBrk="1" hangingPunct="1">
              <a:buFont typeface="Monotype Sorts"/>
              <a:buChar char="¢"/>
            </a:pPr>
            <a:r>
              <a:rPr lang="ru-RU" altLang="ru-RU" sz="1200" b="1">
                <a:solidFill>
                  <a:srgbClr val="000000"/>
                </a:solidFill>
                <a:latin typeface="Arial" pitchFamily="34" charset="0"/>
              </a:rPr>
              <a:t>всестороннее развитие детей, </a:t>
            </a:r>
          </a:p>
          <a:p>
            <a:pPr lvl="1" algn="just" eaLnBrk="1" hangingPunct="1">
              <a:buFont typeface="Monotype Sorts"/>
              <a:buChar char="¢"/>
            </a:pPr>
            <a:r>
              <a:rPr lang="ru-RU" altLang="ru-RU" sz="1200" b="1">
                <a:solidFill>
                  <a:srgbClr val="000000"/>
                </a:solidFill>
                <a:latin typeface="Arial" pitchFamily="34" charset="0"/>
              </a:rPr>
              <a:t>ранняя социализация детей, позволяющая обеспечить их успешную адаптацию к поступлению в детский сад, </a:t>
            </a:r>
          </a:p>
          <a:p>
            <a:pPr lvl="1" algn="just" eaLnBrk="1" hangingPunct="1">
              <a:buFont typeface="Monotype Sorts"/>
              <a:buChar char="¢"/>
            </a:pPr>
            <a:r>
              <a:rPr lang="ru-RU" altLang="ru-RU" sz="1200" b="1">
                <a:solidFill>
                  <a:srgbClr val="000000"/>
                </a:solidFill>
                <a:latin typeface="Arial" pitchFamily="34" charset="0"/>
              </a:rPr>
              <a:t>педагогическое просвещение родителей</a:t>
            </a:r>
            <a:endParaRPr lang="ru-RU" altLang="ru-RU" sz="1200" b="1">
              <a:solidFill>
                <a:srgbClr val="000000"/>
              </a:solidFill>
              <a:latin typeface="Bookman Old Style" pitchFamily="18" charset="0"/>
            </a:endParaRPr>
          </a:p>
          <a:p>
            <a:pPr eaLnBrk="1" hangingPunct="1"/>
            <a:endParaRPr lang="ru-RU" altLang="ru-RU">
              <a:latin typeface="Arial" pitchFamily="34" charset="0"/>
            </a:endParaRPr>
          </a:p>
        </p:txBody>
      </p:sp>
      <p:sp>
        <p:nvSpPr>
          <p:cNvPr id="24584" name="WordArt 8" descr="Белый мрамор"/>
          <p:cNvSpPr>
            <a:spLocks noChangeArrowheads="1" noChangeShapeType="1" noTextEdit="1"/>
          </p:cNvSpPr>
          <p:nvPr/>
        </p:nvSpPr>
        <p:spPr bwMode="auto">
          <a:xfrm>
            <a:off x="1000125" y="857250"/>
            <a:ext cx="7123113" cy="430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для детей от 6 месяцев до 3 лет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928813" y="2643188"/>
            <a:ext cx="5322887" cy="360362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FFFFFF"/>
                </a:solidFill>
                <a:latin typeface="Times New Roman" pitchFamily="18" charset="0"/>
              </a:rPr>
              <a:t>Основные задачи адаптационных групп</a:t>
            </a:r>
            <a:endParaRPr lang="ru-RU" altLang="ru-RU">
              <a:latin typeface="Arial" pitchFamily="34" charset="0"/>
            </a:endParaRPr>
          </a:p>
        </p:txBody>
      </p:sp>
      <p:sp>
        <p:nvSpPr>
          <p:cNvPr id="24586" name="Text Box 10" descr="Почтовая бумага"/>
          <p:cNvSpPr txBox="1">
            <a:spLocks noChangeArrowheads="1"/>
          </p:cNvSpPr>
          <p:nvPr/>
        </p:nvSpPr>
        <p:spPr bwMode="auto">
          <a:xfrm>
            <a:off x="250825" y="4572000"/>
            <a:ext cx="8713788" cy="2073275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>
                <a:latin typeface="Times New Roman" pitchFamily="18" charset="0"/>
              </a:rPr>
              <a:t>Организация воспитательно-образовательного процесса</a:t>
            </a:r>
            <a:endParaRPr lang="ru-RU" altLang="ru-RU">
              <a:latin typeface="Arial" pitchFamily="34" charset="0"/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203575" y="5000625"/>
            <a:ext cx="2819400" cy="1439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ts val="900"/>
              </a:spcBef>
              <a:spcAft>
                <a:spcPts val="1000"/>
              </a:spcAft>
            </a:pPr>
            <a:r>
              <a:rPr lang="ru-RU" altLang="ru-RU" sz="1300" b="1">
                <a:latin typeface="Times New Roman" pitchFamily="18" charset="0"/>
                <a:cs typeface="Times New Roman" pitchFamily="18" charset="0"/>
              </a:rPr>
              <a:t>Образовательный процесс включает гибкое содержание и педагогические технологии, обеспечивающие индивидуальное, личностно-ориентированное развитие каждого ребенка</a:t>
            </a:r>
            <a:endParaRPr lang="ru-RU" altLang="ru-RU" sz="13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60363" y="5000625"/>
            <a:ext cx="2771775" cy="1476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300" b="1">
                <a:latin typeface="Times New Roman" pitchFamily="18" charset="0"/>
                <a:cs typeface="Times New Roman" pitchFamily="18" charset="0"/>
              </a:rPr>
              <a:t>Приоритетные направления:</a:t>
            </a:r>
          </a:p>
          <a:p>
            <a:pPr marL="0" lvl="1" algn="ctr" eaLnBrk="1" hangingPunct="1">
              <a:buFont typeface="Monotype Sorts"/>
              <a:buChar char="r"/>
            </a:pPr>
            <a:r>
              <a:rPr lang="ru-RU" altLang="ru-RU" sz="1300" b="1">
                <a:latin typeface="Times New Roman" pitchFamily="18" charset="0"/>
                <a:cs typeface="Times New Roman" pitchFamily="18" charset="0"/>
              </a:rPr>
              <a:t>Социализация детей раннего возраста в обществе сверстников и их развитие в основных видах детской деятельности.</a:t>
            </a:r>
          </a:p>
          <a:p>
            <a:pPr marL="0" lvl="1" algn="ctr" eaLnBrk="1" hangingPunct="1">
              <a:buFont typeface="Monotype Sorts"/>
              <a:buChar char="r"/>
            </a:pPr>
            <a:r>
              <a:rPr lang="ru-RU" altLang="ru-RU" sz="1300" b="1">
                <a:latin typeface="Times New Roman" pitchFamily="18" charset="0"/>
                <a:cs typeface="Times New Roman" pitchFamily="18" charset="0"/>
              </a:rPr>
              <a:t>Развитие речи и речевого общения детей раннего возраста.</a:t>
            </a:r>
          </a:p>
          <a:p>
            <a:pPr algn="ctr" eaLnBrk="1" hangingPunct="1"/>
            <a:endParaRPr lang="ru-RU" altLang="ru-RU" sz="13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6084888" y="5000625"/>
            <a:ext cx="2794000" cy="1439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ts val="900"/>
              </a:spcBef>
              <a:spcAft>
                <a:spcPts val="1000"/>
              </a:spcAft>
            </a:pPr>
            <a:r>
              <a:rPr lang="ru-RU" altLang="ru-RU" sz="1300" b="1">
                <a:latin typeface="Times New Roman" pitchFamily="18" charset="0"/>
                <a:cs typeface="Times New Roman" pitchFamily="18" charset="0"/>
              </a:rPr>
              <a:t>Создание психологического комфорта и условий для развития различных видов деятельности с учетом возможностей, интересов, потребностей самих детей и их родителей</a:t>
            </a:r>
            <a:endParaRPr lang="ru-RU" altLang="ru-RU" sz="13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79AFE-2A45-4358-ACA9-9857C3A7ADC2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1331913" y="333375"/>
            <a:ext cx="6480175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Группа "Развитие"</a:t>
            </a:r>
          </a:p>
        </p:txBody>
      </p:sp>
      <p:sp>
        <p:nvSpPr>
          <p:cNvPr id="89091" name="Text Box 3" descr="Почтовая бумага"/>
          <p:cNvSpPr txBox="1">
            <a:spLocks noChangeArrowheads="1"/>
          </p:cNvSpPr>
          <p:nvPr/>
        </p:nvSpPr>
        <p:spPr bwMode="auto">
          <a:xfrm>
            <a:off x="250825" y="981075"/>
            <a:ext cx="8497888" cy="1295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ru-RU" altLang="ru-RU" sz="2200" b="1">
                <a:latin typeface="+mn-lt"/>
              </a:rPr>
              <a:t>Основная цель деятельности группы:</a:t>
            </a:r>
          </a:p>
          <a:p>
            <a:pPr marL="179388" lvl="1" algn="ctr">
              <a:lnSpc>
                <a:spcPct val="90000"/>
              </a:lnSpc>
              <a:defRPr/>
            </a:pPr>
            <a:r>
              <a:rPr lang="ru-RU" altLang="ru-RU" sz="2200" b="1">
                <a:latin typeface="+mn-lt"/>
              </a:rPr>
              <a:t>всестороннее развитие детей, не посещающих детский сад, формирование у них основ готовности к школьному обучению, социальной адаптации в коллективе детей и взрослых</a:t>
            </a:r>
            <a:endParaRPr lang="ru-RU" altLang="ru-RU" sz="2200">
              <a:latin typeface="+mn-lt"/>
            </a:endParaRPr>
          </a:p>
        </p:txBody>
      </p:sp>
      <p:sp>
        <p:nvSpPr>
          <p:cNvPr id="25604" name="Line 9"/>
          <p:cNvSpPr>
            <a:spLocks noChangeShapeType="1"/>
          </p:cNvSpPr>
          <p:nvPr/>
        </p:nvSpPr>
        <p:spPr bwMode="auto">
          <a:xfrm>
            <a:off x="8604250" y="22764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250825" y="2543175"/>
            <a:ext cx="8496300" cy="3540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7030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Приоритетные направления деятельности группы: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развитие основных видов детской деятельности: игровой, предметной, театрализованной, а также различных продуктивных видов деятельности (лепка, рисование, аппликация, конструирование, </a:t>
            </a:r>
            <a:r>
              <a:rPr lang="ru-RU" sz="2000" b="1" dirty="0" err="1">
                <a:latin typeface="+mn-lt"/>
                <a:cs typeface="+mn-cs"/>
              </a:rPr>
              <a:t>музицирование</a:t>
            </a:r>
            <a:r>
              <a:rPr lang="ru-RU" sz="2000" b="1" dirty="0">
                <a:latin typeface="+mn-lt"/>
                <a:cs typeface="+mn-cs"/>
              </a:rPr>
              <a:t>),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освоение детьми системы знаний из различных областей, представленных объектами и явлениями во взаимосвязи;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развитие речи и речевого общения (решение в единстве задач  языкового  и  коммуникативного развития);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воспитание трудолюбия, любви к Родине, окружающей природе;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приобщение детей к общечеловеческим ценностям;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n-lt"/>
                <a:cs typeface="+mn-cs"/>
              </a:rPr>
              <a:t>взаимодействие с семьей для обеспечения развития ребенка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8B0D31-4B8F-4C85-BF3E-698C156B6E48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1258888" y="477838"/>
            <a:ext cx="6337300" cy="3587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Группа "Играя, обучаюсь"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79388" y="1341438"/>
            <a:ext cx="8713787" cy="2447925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27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ru-RU" b="1">
                <a:latin typeface="+mn-lt"/>
              </a:rPr>
              <a:t>Основные цели деятельности группы:</a:t>
            </a:r>
          </a:p>
          <a:p>
            <a:pPr marL="179388" lvl="1" algn="just" eaLnBrk="0" hangingPunct="0">
              <a:lnSpc>
                <a:spcPct val="90000"/>
              </a:lnSpc>
              <a:spcBef>
                <a:spcPts val="0"/>
              </a:spcBef>
              <a:buFont typeface="Monotype Sorts"/>
              <a:buNone/>
              <a:defRPr/>
            </a:pPr>
            <a:r>
              <a:rPr lang="ru-RU" b="1">
                <a:latin typeface="+mn-lt"/>
              </a:rPr>
              <a:t>Создание предметно-развивающей игровой среды, в которой бы благодаря разнообразию содержания и форм игр ребенок мог войти в круг реальных жизненных явлений, обеспечивая непреднамеренное освоение социального опыта взрослых: знаний, умений и навыков, способов действия, моральных норм и правил поведения, оценок и суждений</a:t>
            </a:r>
          </a:p>
          <a:p>
            <a:pPr marL="179388" lvl="1" algn="just" eaLnBrk="0" hangingPunct="0">
              <a:lnSpc>
                <a:spcPct val="90000"/>
              </a:lnSpc>
              <a:spcBef>
                <a:spcPts val="0"/>
              </a:spcBef>
              <a:buFont typeface="Monotype Sorts"/>
              <a:buNone/>
              <a:defRPr/>
            </a:pPr>
            <a:r>
              <a:rPr lang="ru-RU" b="1">
                <a:latin typeface="+mn-lt"/>
              </a:rPr>
              <a:t>Формирование стиля отношений, общения ребенка со сверстниками и взрослыми</a:t>
            </a:r>
          </a:p>
          <a:p>
            <a:pPr marL="179388" lvl="1" algn="just" eaLnBrk="0" hangingPunct="0">
              <a:lnSpc>
                <a:spcPct val="90000"/>
              </a:lnSpc>
              <a:spcBef>
                <a:spcPts val="0"/>
              </a:spcBef>
              <a:buFont typeface="Monotype Sorts"/>
              <a:buNone/>
              <a:defRPr/>
            </a:pPr>
            <a:r>
              <a:rPr lang="ru-RU" b="1">
                <a:latin typeface="+mn-lt"/>
              </a:rPr>
              <a:t>Развитие у детей памяти, внимания, речи, воображения, эмоциональных и волевых проявлений</a:t>
            </a:r>
            <a:endParaRPr lang="ru-RU">
              <a:latin typeface="+mn-lt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50825" y="4076700"/>
            <a:ext cx="8569325" cy="1838325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ru-RU" b="1">
                <a:latin typeface="+mn-lt"/>
              </a:rPr>
              <a:t>Приоритетные направления работы с детьми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ru-RU" b="1">
                <a:latin typeface="+mn-lt"/>
              </a:rPr>
              <a:t>Развитие сюжетно-ролевой игры через обогащение детей знаниями об окружающем мире, передачу детям игровой культуры, развитие предметно-развивающей среды, активизацию проблемного общения педагога с детьми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ru-RU" b="1">
                <a:latin typeface="+mn-lt"/>
              </a:rPr>
              <a:t>Передача детям знаний через обучающие (дидактические игры)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ru-RU" b="1">
                <a:latin typeface="+mn-lt"/>
              </a:rPr>
              <a:t>Развитие мышления, памяти детей, пространственных представлений через развивающие игры и игры-головоломки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CB1E8-38D9-490C-A49C-5DF243C362D4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1187450" y="404813"/>
            <a:ext cx="67691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chemeClr val="bg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Группа "Будущие первоклассники"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684213" y="1004888"/>
            <a:ext cx="7775575" cy="839787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ru-RU" b="1">
                <a:latin typeface="+mn-lt"/>
              </a:rPr>
              <a:t>Основная цель деятельности группы:</a:t>
            </a:r>
          </a:p>
          <a:p>
            <a:pPr algn="ctr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ru-RU" b="1">
                <a:latin typeface="+mn-lt"/>
              </a:rPr>
              <a:t>Подготовка к школе детей старшего дошкольного возраста, не посещающих дошкольные образовательные учреждения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41313" y="1924050"/>
            <a:ext cx="8461375" cy="2584450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ru-RU" b="1" dirty="0">
                <a:latin typeface="+mn-lt"/>
              </a:rPr>
              <a:t>Требования к организации образовательного процесса: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ru-RU" b="1" dirty="0">
                <a:latin typeface="+mn-lt"/>
              </a:rPr>
              <a:t>образовательный процесс не должен быть перегруженным излишней и недоступной пониманию детей информацией;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ru-RU" b="1" dirty="0">
                <a:latin typeface="+mn-lt"/>
              </a:rPr>
              <a:t>подача нового материала должна быть дискретной (с перерывами и небольшими порциями);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ru-RU" b="1" dirty="0">
                <a:latin typeface="+mn-lt"/>
              </a:rPr>
              <a:t>не должно быть “сгущения” информации, когда на одном занятии детям предлагается осмысливать два или более понятий, или когда на каждом занятии вводятся новые понятия;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ru-RU" b="1" dirty="0">
                <a:latin typeface="+mn-lt"/>
              </a:rPr>
              <a:t>содержание образовательного процесса должно учитывать уровень развития каждого ребенка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41313" y="4576763"/>
            <a:ext cx="8461375" cy="1589087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ru-RU" b="1" dirty="0">
                <a:latin typeface="+mn-lt"/>
              </a:rPr>
              <a:t>Основные направления деятельности группы: развитие психической сферы детей, формирование психических процессов (мышления, памяти, внимания, воображения), которые позволят им успешно осваивать программу начального общего образования; развитие навыков социальной адаптации детей в обществе сверстников; развитие навыков взаимодействия со сверстниками в коллективной образовательной деятельности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C049A-60C2-46F9-BF24-2EAE8D58F6C3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1617663" y="404813"/>
            <a:ext cx="5907087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gradFill rotWithShape="1">
                  <a:gsLst>
                    <a:gs pos="0">
                      <a:srgbClr val="FF66FF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Georgia"/>
              </a:rPr>
              <a:t>Группа для детей </a:t>
            </a:r>
          </a:p>
          <a:p>
            <a:pPr algn="ctr"/>
            <a:r>
              <a:rPr lang="ru-RU" sz="3600" b="1" kern="10">
                <a:gradFill rotWithShape="1">
                  <a:gsLst>
                    <a:gs pos="0">
                      <a:srgbClr val="FF66FF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Georgia"/>
              </a:rPr>
              <a:t>с отклонениями в развитии</a:t>
            </a: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3284538"/>
            <a:ext cx="8642350" cy="2808287"/>
          </a:xfr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algn="ctr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ru-RU" altLang="ru-RU" sz="2000" b="1" smtClean="0"/>
              <a:t>Приоритетные направления работы с детьми</a:t>
            </a:r>
          </a:p>
          <a:p>
            <a:pPr marL="0">
              <a:lnSpc>
                <a:spcPct val="90000"/>
              </a:lnSpc>
              <a:spcBef>
                <a:spcPct val="0"/>
              </a:spcBef>
            </a:pPr>
            <a:r>
              <a:rPr lang="ru-RU" altLang="ru-RU" sz="1800" b="1" smtClean="0"/>
              <a:t>Педагогическая и психологическая коррекция дефекта</a:t>
            </a:r>
          </a:p>
          <a:p>
            <a:pPr marL="0">
              <a:lnSpc>
                <a:spcPct val="90000"/>
              </a:lnSpc>
              <a:spcBef>
                <a:spcPct val="0"/>
              </a:spcBef>
            </a:pPr>
            <a:r>
              <a:rPr lang="ru-RU" altLang="ru-RU" sz="1800" b="1" smtClean="0"/>
              <a:t>Социальная адаптация с последующей интеграцией в массовый детский сад</a:t>
            </a:r>
          </a:p>
          <a:p>
            <a:pPr marL="0">
              <a:lnSpc>
                <a:spcPct val="90000"/>
              </a:lnSpc>
              <a:spcBef>
                <a:spcPct val="0"/>
              </a:spcBef>
            </a:pPr>
            <a:r>
              <a:rPr lang="ru-RU" altLang="ru-RU" sz="1800" b="1" smtClean="0"/>
              <a:t>Воспитание навыков самообслуживания</a:t>
            </a:r>
          </a:p>
          <a:p>
            <a:pPr marL="0">
              <a:lnSpc>
                <a:spcPct val="90000"/>
              </a:lnSpc>
              <a:spcBef>
                <a:spcPct val="0"/>
              </a:spcBef>
            </a:pPr>
            <a:r>
              <a:rPr lang="ru-RU" altLang="ru-RU" sz="1800" b="1" smtClean="0"/>
              <a:t>Развитие основных видов детской деятельности: игровой, предметной,   театрализованной,  а также различных продуктивных видов деятельности (лепка, рисование, аппликация, конструирование, ручной труд, музицирование)</a:t>
            </a:r>
          </a:p>
          <a:p>
            <a:pPr marL="0">
              <a:lnSpc>
                <a:spcPct val="90000"/>
              </a:lnSpc>
              <a:spcBef>
                <a:spcPct val="0"/>
              </a:spcBef>
            </a:pPr>
            <a:r>
              <a:rPr lang="ru-RU" altLang="ru-RU" sz="1800" b="1" smtClean="0"/>
              <a:t>Освоение детьми системы знаний из различных областей, представленных объектами и явлениями во взаимосвязи;</a:t>
            </a:r>
          </a:p>
          <a:p>
            <a:pPr marL="0">
              <a:lnSpc>
                <a:spcPct val="90000"/>
              </a:lnSpc>
              <a:spcBef>
                <a:spcPct val="0"/>
              </a:spcBef>
            </a:pPr>
            <a:r>
              <a:rPr lang="ru-RU" altLang="ru-RU" sz="1800" b="1" smtClean="0"/>
              <a:t>Развитие речи и речевого общения (решение в единстве задач языкового и коммуникативного развития</a:t>
            </a:r>
            <a:r>
              <a:rPr lang="ru-RU" altLang="ru-RU" sz="1800" smtClean="0"/>
              <a:t> 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8640763" cy="1944688"/>
          </a:xfrm>
          <a:prstGeom prst="rect">
            <a:avLst/>
          </a:prstGeom>
          <a:gradFill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lvl="4" algn="ctr">
              <a:lnSpc>
                <a:spcPct val="90000"/>
              </a:lnSpc>
              <a:defRPr/>
            </a:pPr>
            <a:r>
              <a:rPr lang="ru-RU" altLang="ru-RU" sz="2000" b="1" dirty="0">
                <a:latin typeface="+mn-lt"/>
              </a:rPr>
              <a:t>Основные цели деятельности группы:</a:t>
            </a:r>
            <a:endParaRPr lang="en-US" altLang="ru-RU" sz="2000" b="1" dirty="0">
              <a:latin typeface="+mn-lt"/>
            </a:endParaRPr>
          </a:p>
          <a:p>
            <a:pPr marL="0" lvl="4">
              <a:lnSpc>
                <a:spcPct val="90000"/>
              </a:lnSpc>
              <a:defRPr/>
            </a:pPr>
            <a:r>
              <a:rPr lang="en-US" altLang="ru-RU" b="1" dirty="0">
                <a:latin typeface="+mn-lt"/>
              </a:rPr>
              <a:t>C</a:t>
            </a:r>
            <a:r>
              <a:rPr lang="ru-RU" altLang="ru-RU" b="1" dirty="0" err="1">
                <a:latin typeface="+mn-lt"/>
              </a:rPr>
              <a:t>воевременная</a:t>
            </a:r>
            <a:r>
              <a:rPr lang="ru-RU" altLang="ru-RU" b="1" dirty="0">
                <a:latin typeface="+mn-lt"/>
              </a:rPr>
              <a:t> систематическая </a:t>
            </a:r>
            <a:r>
              <a:rPr lang="ru-RU" altLang="ru-RU" b="1" dirty="0" err="1">
                <a:latin typeface="+mn-lt"/>
              </a:rPr>
              <a:t>медико-психолого-педагогическая</a:t>
            </a:r>
            <a:r>
              <a:rPr lang="ru-RU" altLang="ru-RU" b="1" dirty="0">
                <a:latin typeface="+mn-lt"/>
              </a:rPr>
              <a:t> помощь детям с отклонениями в развитии </a:t>
            </a:r>
          </a:p>
          <a:p>
            <a:pPr marL="0" lvl="4">
              <a:lnSpc>
                <a:spcPct val="90000"/>
              </a:lnSpc>
              <a:defRPr/>
            </a:pPr>
            <a:r>
              <a:rPr lang="ru-RU" altLang="ru-RU" b="1" dirty="0">
                <a:latin typeface="+mn-lt"/>
              </a:rPr>
              <a:t>Консультативно-методическая поддержка их родителей в организации воспитания и обучения ребенка </a:t>
            </a:r>
          </a:p>
          <a:p>
            <a:pPr marL="0" lvl="4">
              <a:lnSpc>
                <a:spcPct val="90000"/>
              </a:lnSpc>
              <a:defRPr/>
            </a:pPr>
            <a:r>
              <a:rPr lang="ru-RU" altLang="ru-RU" b="1" dirty="0">
                <a:latin typeface="+mn-lt"/>
              </a:rPr>
              <a:t>Социальная адаптация детей с отклонениями в развитии и формирование у них предпосылок учебной деятельности</a:t>
            </a:r>
            <a:r>
              <a:rPr lang="ru-RU" altLang="ru-RU" dirty="0">
                <a:latin typeface="+mn-lt"/>
              </a:rPr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0B2EE-BF21-4CBC-B54D-A61FCFC453BE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137525" cy="1223963"/>
          </a:xfrm>
          <a:gradFill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27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Tx/>
              <a:buNone/>
            </a:pPr>
            <a:r>
              <a:rPr lang="ru-RU" altLang="ru-RU" sz="2000" b="1" smtClean="0"/>
              <a:t>Основная цель деятельности группы:</a:t>
            </a:r>
          </a:p>
          <a:p>
            <a:pPr marL="0" indent="0" algn="ctr">
              <a:buFontTx/>
              <a:buNone/>
            </a:pPr>
            <a:r>
              <a:rPr lang="ru-RU" altLang="ru-RU" sz="1800" b="1" smtClean="0"/>
              <a:t>адаптация детей, не посещающих дошкольные образовательные учреждения,  в русскоязычной среде и переход в массовые группы детского сада на полный день или в школу </a:t>
            </a: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1187450" y="547688"/>
            <a:ext cx="6913563" cy="793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Georgia"/>
              </a:rPr>
              <a:t>Группа для детей, для которых</a:t>
            </a:r>
          </a:p>
          <a:p>
            <a:pPr algn="ctr"/>
            <a:r>
              <a:rPr lang="ru-RU" sz="3600" b="1" kern="10">
                <a:gradFill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Georgia"/>
              </a:rPr>
              <a:t>русский язык не является родным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79388" y="3284538"/>
            <a:ext cx="8785225" cy="2808287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altLang="ru-RU" sz="2000" b="1" dirty="0">
                <a:latin typeface="+mn-lt"/>
              </a:rPr>
              <a:t>Приоритетные направления работы с детьми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altLang="ru-RU" b="1" dirty="0">
                <a:latin typeface="+mn-lt"/>
              </a:rPr>
              <a:t>развитие русской речи и речевого общения (решение в единстве задач языкового и коммуникативного развития);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altLang="ru-RU" b="1" dirty="0">
                <a:latin typeface="+mn-lt"/>
              </a:rPr>
              <a:t>сохранение национальных традиций и знакомства с русской национальной культурой;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altLang="ru-RU" b="1" dirty="0">
                <a:latin typeface="+mn-lt"/>
              </a:rPr>
              <a:t>развитие основных видов детской деятельности: игровой, предметной, театрализованной, а также различных продуктивных видов деятельности  (лепка,   рисование,  аппликация,  конструирование, </a:t>
            </a:r>
            <a:r>
              <a:rPr lang="ru-RU" altLang="ru-RU" b="1" dirty="0" err="1">
                <a:latin typeface="+mn-lt"/>
              </a:rPr>
              <a:t>музицирование</a:t>
            </a:r>
            <a:r>
              <a:rPr lang="ru-RU" altLang="ru-RU" b="1" dirty="0">
                <a:latin typeface="+mn-lt"/>
              </a:rPr>
              <a:t>);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altLang="ru-RU" b="1" dirty="0">
                <a:latin typeface="+mn-lt"/>
              </a:rPr>
              <a:t>освоение детьми   системы   знаний   из   различных   областей, представленных объектами и явлениями во взаимосвязи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35E45-561A-4BA1-AC70-A7A5DCBC6C57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838200" y="333375"/>
            <a:ext cx="754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chemeClr val="accent2"/>
                </a:solidFill>
                <a:latin typeface="Arial" pitchFamily="34" charset="0"/>
              </a:rPr>
              <a:t>Общие принципы организации образовательного процесса в ГКП </a:t>
            </a: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468313" y="4365625"/>
            <a:ext cx="3048000" cy="1752600"/>
          </a:xfrm>
          <a:prstGeom prst="wedgeRoundRectCallout">
            <a:avLst>
              <a:gd name="adj1" fmla="val 75523"/>
              <a:gd name="adj2" fmla="val -22554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altLang="ru-RU" sz="1600" b="1"/>
              <a:t>Образовательный процесс </a:t>
            </a:r>
          </a:p>
          <a:p>
            <a:pPr algn="ctr" eaLnBrk="0" hangingPunct="0"/>
            <a:r>
              <a:rPr lang="ru-RU" altLang="ru-RU" sz="1600" b="1"/>
              <a:t>строится на основе баланса </a:t>
            </a:r>
          </a:p>
          <a:p>
            <a:pPr algn="ctr" eaLnBrk="0" hangingPunct="0"/>
            <a:r>
              <a:rPr lang="ru-RU" altLang="ru-RU" sz="1600" b="1"/>
              <a:t>свободной самостоятельной</a:t>
            </a:r>
          </a:p>
          <a:p>
            <a:pPr algn="ctr" eaLnBrk="0" hangingPunct="0"/>
            <a:r>
              <a:rPr lang="ru-RU" altLang="ru-RU" sz="1600" b="1"/>
              <a:t>деятельности детей и</a:t>
            </a:r>
          </a:p>
          <a:p>
            <a:pPr algn="ctr" eaLnBrk="0" hangingPunct="0"/>
            <a:r>
              <a:rPr lang="ru-RU" altLang="ru-RU" sz="1600" b="1"/>
              <a:t>совместной деятельности </a:t>
            </a:r>
          </a:p>
          <a:p>
            <a:pPr algn="ctr" eaLnBrk="0" hangingPunct="0"/>
            <a:r>
              <a:rPr lang="ru-RU" altLang="ru-RU" sz="1600" b="1"/>
              <a:t>взрослого с детьми 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4887913" y="4365625"/>
            <a:ext cx="3657600" cy="1752600"/>
          </a:xfrm>
          <a:prstGeom prst="wedgeRoundRectCallout">
            <a:avLst>
              <a:gd name="adj1" fmla="val -59634"/>
              <a:gd name="adj2" fmla="val -22744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altLang="ru-RU" sz="1600" b="1"/>
              <a:t>Взрослый привлекает детей </a:t>
            </a:r>
          </a:p>
          <a:p>
            <a:pPr algn="ctr" eaLnBrk="0" hangingPunct="0"/>
            <a:r>
              <a:rPr lang="ru-RU" altLang="ru-RU" sz="1600" b="1"/>
              <a:t>к занятиям без психологического </a:t>
            </a:r>
          </a:p>
          <a:p>
            <a:pPr algn="ctr" eaLnBrk="0" hangingPunct="0"/>
            <a:r>
              <a:rPr lang="ru-RU" altLang="ru-RU" sz="1600" b="1"/>
              <a:t>принуждения, опираясь на </a:t>
            </a:r>
          </a:p>
          <a:p>
            <a:pPr algn="ctr" eaLnBrk="0" hangingPunct="0"/>
            <a:r>
              <a:rPr lang="ru-RU" altLang="ru-RU" sz="1600" b="1"/>
              <a:t>их интерес к содержанию </a:t>
            </a:r>
          </a:p>
          <a:p>
            <a:pPr algn="ctr" eaLnBrk="0" hangingPunct="0"/>
            <a:r>
              <a:rPr lang="ru-RU" altLang="ru-RU" sz="1600" b="1"/>
              <a:t>и форме деятельности </a:t>
            </a: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468313" y="1676400"/>
            <a:ext cx="3311525" cy="1752600"/>
          </a:xfrm>
          <a:prstGeom prst="wedgeRoundRectCallout">
            <a:avLst>
              <a:gd name="adj1" fmla="val 46310"/>
              <a:gd name="adj2" fmla="val -7083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altLang="ru-RU" sz="1600" b="1"/>
              <a:t>Приоритетность воспитания </a:t>
            </a:r>
          </a:p>
          <a:p>
            <a:pPr algn="ctr" eaLnBrk="0" hangingPunct="0"/>
            <a:r>
              <a:rPr lang="ru-RU" altLang="ru-RU" sz="1600" b="1"/>
              <a:t>в единой системе </a:t>
            </a:r>
          </a:p>
          <a:p>
            <a:pPr algn="ctr" eaLnBrk="0" hangingPunct="0"/>
            <a:r>
              <a:rPr lang="ru-RU" altLang="ru-RU" sz="1600" b="1"/>
              <a:t>воспитания, образования </a:t>
            </a:r>
          </a:p>
          <a:p>
            <a:pPr algn="ctr" eaLnBrk="0" hangingPunct="0"/>
            <a:r>
              <a:rPr lang="ru-RU" altLang="ru-RU" sz="1600" b="1"/>
              <a:t>и развития детей </a:t>
            </a:r>
          </a:p>
          <a:p>
            <a:pPr algn="ctr" eaLnBrk="0" hangingPunct="0"/>
            <a:r>
              <a:rPr lang="ru-RU" altLang="ru-RU" sz="1600" b="1"/>
              <a:t>дошкольного возраста 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4716463" y="1700213"/>
            <a:ext cx="4140200" cy="1752600"/>
          </a:xfrm>
          <a:prstGeom prst="wedgeRoundRectCallout">
            <a:avLst>
              <a:gd name="adj1" fmla="val -36926"/>
              <a:gd name="adj2" fmla="val -7654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altLang="ru-RU" b="1"/>
              <a:t>Работу групп </a:t>
            </a:r>
          </a:p>
          <a:p>
            <a:pPr algn="ctr" eaLnBrk="0" hangingPunct="0"/>
            <a:r>
              <a:rPr lang="ru-RU" altLang="ru-RU" b="1"/>
              <a:t>кратковременного пребывания </a:t>
            </a:r>
          </a:p>
          <a:p>
            <a:pPr algn="ctr" eaLnBrk="0" hangingPunct="0"/>
            <a:r>
              <a:rPr lang="ru-RU" altLang="ru-RU" b="1"/>
              <a:t>нельзя отождествлять </a:t>
            </a:r>
          </a:p>
          <a:p>
            <a:pPr algn="ctr" eaLnBrk="0" hangingPunct="0"/>
            <a:r>
              <a:rPr lang="ru-RU" altLang="ru-RU" b="1"/>
              <a:t>с платными </a:t>
            </a:r>
          </a:p>
          <a:p>
            <a:pPr algn="ctr" eaLnBrk="0" hangingPunct="0"/>
            <a:r>
              <a:rPr lang="ru-RU" altLang="ru-RU" b="1" i="1"/>
              <a:t>дополнительными</a:t>
            </a:r>
            <a:r>
              <a:rPr lang="ru-RU" altLang="ru-RU" b="1"/>
              <a:t> услугами</a:t>
            </a:r>
            <a:r>
              <a:rPr lang="ru-RU" altLang="ru-RU"/>
              <a:t>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938C4-109D-4DA3-B6FC-FBEB57144862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1448" y="407642"/>
            <a:ext cx="7540106" cy="930722"/>
          </a:xfrm>
          <a:ln>
            <a:miter lim="800000"/>
            <a:headEnd/>
            <a:tailEnd/>
          </a:ln>
          <a:extLst/>
        </p:spPr>
        <p:txBody>
          <a:bodyPr lIns="0" tIns="0" rIns="0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3 этап – ИНДИВИДУАЛЬНАЯ  РАБОТА</a:t>
            </a:r>
            <a:r>
              <a:rPr lang="ru-RU" sz="1800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/>
            </a:r>
            <a:br>
              <a:rPr lang="ru-RU" sz="1800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</a:br>
            <a:endParaRPr lang="ru-RU" sz="1800" dirty="0">
              <a:ln w="635">
                <a:noFill/>
              </a:ln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+mn-lt"/>
            </a:endParaRPr>
          </a:p>
        </p:txBody>
      </p:sp>
      <p:sp>
        <p:nvSpPr>
          <p:cNvPr id="12291" name="Текст 2"/>
          <p:cNvSpPr>
            <a:spLocks noGrp="1"/>
          </p:cNvSpPr>
          <p:nvPr>
            <p:ph type="body" idx="4294967295"/>
          </p:nvPr>
        </p:nvSpPr>
        <p:spPr>
          <a:xfrm>
            <a:off x="395288" y="1500188"/>
            <a:ext cx="8748712" cy="5024437"/>
          </a:xfrm>
        </p:spPr>
        <p:txBody>
          <a:bodyPr lIns="45720" rIns="45720"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5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141400"/>
                </a:solidFill>
              </a:rPr>
              <a:t>Знакомство с опытом семейного воспитания,      Получение консультативной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141400"/>
                </a:solidFill>
              </a:rPr>
              <a:t> традициями, фотовыставки, «День матери»,       индивидуальной  помощи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141400"/>
                </a:solidFill>
              </a:rPr>
              <a:t>творческая мастерская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141400"/>
                </a:solidFill>
              </a:rPr>
              <a:t>Выбор содержания, форм с семьей  ребенка</a:t>
            </a:r>
            <a:endParaRPr lang="ru-RU" altLang="ru-RU" sz="2000" b="1" dirty="0" smtClean="0">
              <a:solidFill>
                <a:srgbClr val="141400"/>
              </a:solidFill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600" b="1" dirty="0" smtClean="0">
              <a:solidFill>
                <a:srgbClr val="141400"/>
              </a:solidFill>
              <a:cs typeface="Times New Roman" pitchFamily="18" charset="0"/>
            </a:endParaRP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dirty="0" smtClean="0">
                <a:solidFill>
                  <a:srgbClr val="1414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 этап – ИНТЕГРАТИВНЫЙ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500" dirty="0" smtClean="0">
              <a:solidFill>
                <a:srgbClr val="141400"/>
              </a:solidFill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000" dirty="0" smtClean="0">
              <a:solidFill>
                <a:srgbClr val="141400"/>
              </a:solidFill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141400"/>
                </a:solidFill>
              </a:rPr>
              <a:t>Современные мероприятия (досуги,               Совместное обсуждение проблем,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141400"/>
                </a:solidFill>
              </a:rPr>
              <a:t>праздники, круглые столы, «Недели                участие в совместных делах,</a:t>
            </a:r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altLang="ru-RU" sz="2000" dirty="0" smtClean="0">
                <a:solidFill>
                  <a:srgbClr val="141400"/>
                </a:solidFill>
              </a:rPr>
              <a:t>здоровья», турпоходы, конкурсы,                     деловые игры, дискуссионный</a:t>
            </a:r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altLang="ru-RU" sz="2000" dirty="0" smtClean="0">
                <a:solidFill>
                  <a:srgbClr val="141400"/>
                </a:solidFill>
              </a:rPr>
              <a:t>выставки , вечер вопросов  и ответов               клуб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141400"/>
                </a:solidFill>
              </a:rPr>
              <a:t>                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dirty="0" smtClean="0">
                <a:solidFill>
                  <a:srgbClr val="141400"/>
                </a:solidFill>
              </a:rPr>
              <a:t>                                                                                  </a:t>
            </a:r>
            <a:endParaRPr lang="ru-RU" altLang="ru-RU" sz="2600" b="1" dirty="0" smtClean="0">
              <a:solidFill>
                <a:srgbClr val="141400"/>
              </a:solidFill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500" dirty="0" smtClean="0">
              <a:solidFill>
                <a:srgbClr val="141400"/>
              </a:solidFill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300" dirty="0" smtClean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132138" y="1196975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011863" y="1268413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132138" y="3789363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084888" y="3789363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3750" y="1125538"/>
            <a:ext cx="1103313" cy="36988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Педагоги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51700" y="1196975"/>
            <a:ext cx="1138238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Родители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4FAC7-9967-4EA2-A5C9-DC8C5377E83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3"/>
          <p:cNvSpPr>
            <a:spLocks noChangeArrowheads="1"/>
          </p:cNvSpPr>
          <p:nvPr/>
        </p:nvSpPr>
        <p:spPr bwMode="auto">
          <a:xfrm>
            <a:off x="1403350" y="1555750"/>
            <a:ext cx="6048375" cy="1441450"/>
          </a:xfrm>
          <a:prstGeom prst="wedgeRoundRectCallout">
            <a:avLst>
              <a:gd name="adj1" fmla="val 2310"/>
              <a:gd name="adj2" fmla="val -6865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endParaRPr lang="ru-RU" altLang="ru-RU" sz="1600" b="1"/>
          </a:p>
          <a:p>
            <a:pPr algn="ctr" eaLnBrk="0" hangingPunct="0">
              <a:lnSpc>
                <a:spcPct val="90000"/>
              </a:lnSpc>
            </a:pPr>
            <a:r>
              <a:rPr lang="ru-RU" altLang="ru-RU" sz="2400" b="1"/>
              <a:t>В образовательном процессе</a:t>
            </a:r>
          </a:p>
          <a:p>
            <a:pPr algn="ctr" eaLnBrk="0" hangingPunct="0">
              <a:lnSpc>
                <a:spcPct val="90000"/>
              </a:lnSpc>
            </a:pPr>
            <a:r>
              <a:rPr lang="ru-RU" altLang="ru-RU" sz="2400" b="1"/>
              <a:t>реализуется</a:t>
            </a:r>
          </a:p>
          <a:p>
            <a:pPr algn="ctr" eaLnBrk="0" hangingPunct="0">
              <a:lnSpc>
                <a:spcPct val="90000"/>
              </a:lnSpc>
            </a:pPr>
            <a:r>
              <a:rPr lang="ru-RU" altLang="ru-RU" sz="2400" b="1"/>
              <a:t>дифференцированный подход</a:t>
            </a:r>
          </a:p>
          <a:p>
            <a:pPr algn="ctr" eaLnBrk="0" hangingPunct="0">
              <a:lnSpc>
                <a:spcPct val="90000"/>
              </a:lnSpc>
            </a:pPr>
            <a:r>
              <a:rPr lang="ru-RU" altLang="ru-RU" sz="2400" b="1"/>
              <a:t>по нескольким направлениям: </a:t>
            </a:r>
          </a:p>
          <a:p>
            <a:pPr algn="ctr" eaLnBrk="0" hangingPunct="0">
              <a:lnSpc>
                <a:spcPct val="90000"/>
              </a:lnSpc>
            </a:pPr>
            <a:endParaRPr lang="ru-RU" altLang="ru-RU" sz="2400" b="1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23850" y="3644900"/>
            <a:ext cx="2663825" cy="20145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b="1">
                <a:latin typeface="Arial" pitchFamily="34" charset="0"/>
              </a:rPr>
              <a:t>Организация многоуровневой функциональной среды для свободной самостоятельной деятельности детей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3132138" y="3644900"/>
            <a:ext cx="2743200" cy="20145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b="1">
                <a:latin typeface="Arial" pitchFamily="34" charset="0"/>
              </a:rPr>
              <a:t>Гибкий охват детей соответствующими их интересам и возможностям формами и содержанием деятельности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6227763" y="3644900"/>
            <a:ext cx="2362200" cy="2114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900" b="1">
                <a:latin typeface="Arial" pitchFamily="34" charset="0"/>
              </a:rPr>
              <a:t>Дифференциро-ванный временной режим для разных видов совместной деятельности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D86DA-6E1E-479D-9170-8A8261D4C628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sp>
        <p:nvSpPr>
          <p:cNvPr id="31751" name="Text Box 2"/>
          <p:cNvSpPr txBox="1">
            <a:spLocks noChangeArrowheads="1"/>
          </p:cNvSpPr>
          <p:nvPr/>
        </p:nvSpPr>
        <p:spPr bwMode="auto">
          <a:xfrm>
            <a:off x="838200" y="333375"/>
            <a:ext cx="7543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400" b="1">
                <a:solidFill>
                  <a:schemeClr val="accent2"/>
                </a:solidFill>
                <a:latin typeface="Arial" pitchFamily="34" charset="0"/>
              </a:rPr>
              <a:t>Общие принципы организации образовательного процесса в ГКП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Организационный раздел образовательной программы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36D44-022A-4903-BE01-C5868573BB9E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pic>
        <p:nvPicPr>
          <p:cNvPr id="32772" name="Рисунок 20" descr="Описание: Картинка 79 из 55375">
            <a:hlinkClick r:id="rId2"/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85975" y="2198688"/>
            <a:ext cx="4972050" cy="33289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642938" y="1357313"/>
            <a:ext cx="79295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58775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altLang="ru-RU" sz="2400" b="1" dirty="0">
                <a:latin typeface="+mn-lt"/>
                <a:cs typeface="Times New Roman" pitchFamily="18" charset="0"/>
              </a:rPr>
              <a:t>описание материально-технического обеспечения Программы</a:t>
            </a:r>
          </a:p>
          <a:p>
            <a:pPr indent="-358775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altLang="ru-RU" sz="2400" b="1" dirty="0">
                <a:latin typeface="+mn-lt"/>
                <a:cs typeface="Times New Roman" pitchFamily="18" charset="0"/>
              </a:rPr>
              <a:t>обеспеченность методическими материалами и средствами обучения и воспитания</a:t>
            </a:r>
          </a:p>
          <a:p>
            <a:pPr indent="-358775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altLang="ru-RU" sz="2400" b="1" dirty="0">
                <a:latin typeface="+mn-lt"/>
                <a:cs typeface="Times New Roman" pitchFamily="18" charset="0"/>
              </a:rPr>
              <a:t>распорядок и /или режим дня</a:t>
            </a:r>
          </a:p>
          <a:p>
            <a:pPr indent="-358775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altLang="ru-RU" sz="2400" b="1" dirty="0">
                <a:latin typeface="+mn-lt"/>
                <a:cs typeface="Times New Roman" pitchFamily="18" charset="0"/>
              </a:rPr>
              <a:t>особенности традиционных событий, праздников, мероприятий</a:t>
            </a:r>
          </a:p>
          <a:p>
            <a:pPr indent="-358775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altLang="ru-RU" sz="2400" b="1" dirty="0">
                <a:latin typeface="+mn-lt"/>
                <a:cs typeface="Times New Roman" pitchFamily="18" charset="0"/>
              </a:rPr>
              <a:t>особенности организации развивающей предметно-пространственной среды</a:t>
            </a:r>
          </a:p>
        </p:txBody>
      </p:sp>
      <p:sp>
        <p:nvSpPr>
          <p:cNvPr id="41987" name="TextBox 2"/>
          <p:cNvSpPr txBox="1">
            <a:spLocks noChangeArrowheads="1"/>
          </p:cNvSpPr>
          <p:nvPr/>
        </p:nvSpPr>
        <p:spPr bwMode="auto">
          <a:xfrm>
            <a:off x="571500" y="571500"/>
            <a:ext cx="7929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36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Организационный раздел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1ED1E-8C20-4B7D-BB2E-10F3F913646F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165850"/>
            <a:ext cx="1116013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285750" y="0"/>
            <a:ext cx="8643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ОРГАНИЗАЦИЯ  ОБРАЗОВАТЕЛЬНОГО  ПРОЦЕССА, </a:t>
            </a:r>
          </a:p>
          <a:p>
            <a:pPr algn="ctr">
              <a:defRPr/>
            </a:pPr>
            <a:r>
              <a:rPr lang="ru-RU" altLang="ru-RU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САМОСТОЯТЕЛЬНОЙ ИГРОВОЙ ДЕЯТЕЛЬНОСТИ И ПРОГУЛКИ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671482"/>
          <a:ext cx="8677185" cy="6186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606"/>
                <a:gridCol w="522650"/>
                <a:gridCol w="4161839"/>
                <a:gridCol w="948051"/>
                <a:gridCol w="864400"/>
                <a:gridCol w="116840"/>
                <a:gridCol w="948051"/>
                <a:gridCol w="780748"/>
              </a:tblGrid>
              <a:tr h="214314">
                <a:tc rowSpan="2" gridSpan="3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0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Вид деятельности</a:t>
                      </a: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Младшая</a:t>
                      </a:r>
                      <a:r>
                        <a:rPr lang="ru-RU" sz="1400" baseline="0" dirty="0" smtClean="0">
                          <a:latin typeface="+mn-lt"/>
                          <a:cs typeface="Times New Roman" pitchFamily="18" charset="0"/>
                        </a:rPr>
                        <a:t> группа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Средняя группа</a:t>
                      </a:r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Время в режиме дня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+mn-lt"/>
                          <a:ea typeface="Times New Roman"/>
                          <a:cs typeface="Times New Roman"/>
                        </a:rPr>
                        <a:t>Длительность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  <a:ea typeface="Times New Roman"/>
                          <a:cs typeface="Times New Roman"/>
                        </a:rPr>
                        <a:t>Время в режиме дня</a:t>
                      </a:r>
                      <a:endParaRPr lang="ru-RU" sz="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n-lt"/>
                          <a:ea typeface="Times New Roman"/>
                          <a:cs typeface="Times New Roman"/>
                        </a:rPr>
                        <a:t>Длительность</a:t>
                      </a:r>
                      <a:endParaRPr lang="ru-RU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8452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Самостоятельная игровая деятельность, игра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9404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Завтрак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0356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Занятия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Количество занятий в неделю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Длительность занятия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Общая </a:t>
                      </a:r>
                      <a:r>
                        <a:rPr lang="ru-RU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продолжительность </a:t>
                      </a:r>
                      <a:r>
                        <a:rPr lang="ru-RU" sz="14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непосредственно образовательной деятельности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1800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Самостоятельная игровая деятельность, игра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2752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Подготовка к прогулке, </a:t>
                      </a:r>
                      <a:r>
                        <a:rPr lang="ru-RU" sz="14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прогулка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3704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Обед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8462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8000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Сон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7046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5575" algn="l"/>
                        </a:tabLst>
                      </a:pPr>
                      <a:r>
                        <a:rPr lang="ru-RU" sz="1400" b="1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Полдник</a:t>
                      </a:r>
                      <a:endParaRPr lang="ru-RU" sz="1400" b="1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4038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965575" algn="l"/>
                        </a:tabLs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Организация игровой </a:t>
                      </a:r>
                      <a:r>
                        <a:rPr lang="ru-RU" sz="14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деятельности</a:t>
                      </a:r>
                      <a:r>
                        <a:rPr lang="ru-RU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, игра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Дополнительное образование, досуги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102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Подготовка к прогулке, </a:t>
                      </a:r>
                      <a:r>
                        <a:rPr lang="ru-RU" sz="14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прогулка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3054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Уход детей домой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3210">
                <a:tc rowSpan="3" gridSpan="2"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Общий подсчет времени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На занятия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560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На прогулку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 pitchFamily="18" charset="0"/>
                        </a:rPr>
                        <a:t>На игру (без учета времени игр на прогулке </a:t>
                      </a:r>
                      <a:r>
                        <a:rPr lang="ru-RU" sz="1400" b="1" dirty="0" smtClean="0">
                          <a:latin typeface="+mn-lt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2E57A-578C-4054-B38A-557D0D2B175A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165850"/>
            <a:ext cx="1763713" cy="69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95288" y="84138"/>
            <a:ext cx="8280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  <a:defRPr/>
            </a:pPr>
            <a:r>
              <a:rPr lang="ru-RU" altLang="ru-RU" sz="2800" b="1" dirty="0">
                <a:solidFill>
                  <a:srgbClr val="CC0000"/>
                </a:solidFill>
                <a:latin typeface="+mn-lt"/>
              </a:rPr>
              <a:t>Модель воспитательно-образовательного процесса на год</a:t>
            </a:r>
          </a:p>
        </p:txBody>
      </p:sp>
      <p:graphicFrame>
        <p:nvGraphicFramePr>
          <p:cNvPr id="23626" name="Group 74"/>
          <p:cNvGraphicFramePr>
            <a:graphicFrameLocks noGrp="1"/>
          </p:cNvGraphicFramePr>
          <p:nvPr/>
        </p:nvGraphicFramePr>
        <p:xfrm>
          <a:off x="0" y="930275"/>
          <a:ext cx="9144000" cy="5695951"/>
        </p:xfrm>
        <a:graphic>
          <a:graphicData uri="http://schemas.openxmlformats.org/drawingml/2006/table">
            <a:tbl>
              <a:tblPr/>
              <a:tblGrid>
                <a:gridCol w="2115664"/>
                <a:gridCol w="2493818"/>
                <a:gridCol w="2662089"/>
                <a:gridCol w="1872429"/>
              </a:tblGrid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Название «темы»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Сентябрь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Октябрь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Ноябрь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2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«Тематические недели»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«Домашние животные»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«Дикие животные»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Неделя «Игра и игрушки»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«Реализация проектов»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«Безопасная дорога»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«Красивый участок»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6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«Сезонные явления в природе»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Сентябрь - рябинник, хмурень, листопадник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Октябрь - листобой, мокрохвост, свадебник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Ноябрь - подзимник, грудень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«Праздники»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День знаний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Международный день красоты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День дошкольного работника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Международный день музыки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Всемирный день животных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Международный день врача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День народного единства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День матери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95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«Традиции»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Экскурсия в школу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Экскурсия в осенний парк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Папа, мама, я – дружная семья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BB1EE-38E4-4A24-A885-C99631DD950A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ChangeArrowheads="1"/>
          </p:cNvSpPr>
          <p:nvPr/>
        </p:nvSpPr>
        <p:spPr bwMode="auto">
          <a:xfrm>
            <a:off x="0" y="0"/>
            <a:ext cx="91440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829" tIns="38088" rIns="899829" bIns="0" anchor="ctr">
            <a:spAutoFit/>
          </a:bodyPr>
          <a:lstStyle/>
          <a:p>
            <a:pPr algn="ctr">
              <a:tabLst>
                <a:tab pos="228600" algn="l"/>
              </a:tabLst>
              <a:defRPr/>
            </a:pPr>
            <a:r>
              <a:rPr lang="ru-RU" altLang="ru-RU" sz="2400" b="1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>Модель организации воспитательно-образовательного процесса в детском саду на день</a:t>
            </a:r>
          </a:p>
          <a:p>
            <a:pPr algn="ctr" eaLnBrk="0" hangingPunct="0">
              <a:tabLst>
                <a:tab pos="228600" algn="l"/>
              </a:tabLst>
              <a:defRPr/>
            </a:pPr>
            <a:r>
              <a:rPr lang="ru-RU" altLang="ru-RU" sz="2400" b="1" i="1" dirty="0">
                <a:solidFill>
                  <a:schemeClr val="accent3">
                    <a:lumMod val="50000"/>
                  </a:schemeClr>
                </a:solidFill>
                <a:latin typeface="+mn-lt"/>
                <a:cs typeface="Times New Roman" pitchFamily="18" charset="0"/>
              </a:rPr>
              <a:t>Младший дошкольный возраст</a:t>
            </a:r>
            <a:endParaRPr lang="ru-RU" altLang="ru-RU" sz="2400" b="1" dirty="0">
              <a:solidFill>
                <a:schemeClr val="accent3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  <a:defRPr/>
            </a:pPr>
            <a:r>
              <a:rPr lang="ru-RU" altLang="ru-RU" sz="1200" b="1" dirty="0">
                <a:latin typeface="+mn-lt"/>
                <a:cs typeface="Times New Roman" pitchFamily="18" charset="0"/>
              </a:rPr>
              <a:t/>
            </a:r>
            <a:br>
              <a:rPr lang="ru-RU" altLang="ru-RU" sz="1200" b="1" dirty="0">
                <a:latin typeface="+mn-lt"/>
                <a:cs typeface="Times New Roman" pitchFamily="18" charset="0"/>
              </a:rPr>
            </a:br>
            <a:endParaRPr lang="ru-RU" altLang="ru-RU" dirty="0"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214438"/>
          <a:ext cx="9144000" cy="4872037"/>
        </p:xfrm>
        <a:graphic>
          <a:graphicData uri="http://schemas.openxmlformats.org/drawingml/2006/table">
            <a:tbl>
              <a:tblPr/>
              <a:tblGrid>
                <a:gridCol w="1571625"/>
                <a:gridCol w="4524375"/>
                <a:gridCol w="3048000"/>
              </a:tblGrid>
              <a:tr h="6172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Линии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развития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ребенка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1-ая половина дня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2-ая половина дня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74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5575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Физическое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5575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развитие и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65575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оздоровление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Приём детей на воздухе в теплое время года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Утренняя гимнастика (подвижные игры, игровые сюжеты)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Гигиенические процедуры (обширное умывание, полоскание рта)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Закаливание в повседневной жизни (облегченная одежда в группе, одежда по сезону на прогулке; обширное умывание, воздушные ванны)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Физкультминутки на занятиях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Физкультурные занятия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Прогулка в двигательной активности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Гимнастика после сна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Закаливание (воздушные ванны, ходьба босиком в спальне)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Физкультурные досуги, игры и развлечения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Самостоятельная двигательная деятельность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Занятия ритмической гимнастикой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Занятия хореографией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Прогулка (индивидуальная работа по развитию движений)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1579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Познавательно-речевое развитие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Занятия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Дидактические игры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Наблюдения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Беседы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Экскурсии по участку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Исследовательская работа, опыты и экспериментирование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Занятия, игры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Досуги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Индивидуальная работа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39A24-06F8-4C9A-8761-EAD5A532DF07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1065213"/>
          <a:ext cx="8572500" cy="4379912"/>
        </p:xfrm>
        <a:graphic>
          <a:graphicData uri="http://schemas.openxmlformats.org/drawingml/2006/table">
            <a:tbl>
              <a:tblPr/>
              <a:tblGrid>
                <a:gridCol w="1606550"/>
                <a:gridCol w="4108450"/>
                <a:gridCol w="2857500"/>
              </a:tblGrid>
              <a:tr h="6583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Линии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развития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ребенка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1-ая половина дня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2-ая половина дня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140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Социально-коммуникатив-ное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развитие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Утренний прием детей, индивидуальные и подгрупповые беседы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Оценка эмоционального настроения группы с последующей коррекцией плана работы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Формирование навыков культуры еды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Этика быта, трудовые поручения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Формирование навыков культуры общения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Театрализованные игры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Сюжетно-ролевые игры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Индивидуальная работа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Эстетика быта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Трудовые поручения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Игры с ряжением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Работа в книжном уголке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Общение младших и старших детей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Сюжетно-ролевые игры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13075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Художественно-эстетическое развитие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Занятия по музыкальному воспитанию и изобразительной деятельности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Эстетика быта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Экскурсии в природу (на участке)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Занятия в изостудии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Музыкально-художественные досуги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 charset="2"/>
                        <a:buChar char=""/>
                        <a:tabLst>
                          <a:tab pos="2286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Индивидуальная работа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8B947-3401-4AD9-9A29-9C5681D417B8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8313" y="-23598188"/>
          <a:ext cx="9072562" cy="162052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392272"/>
                <a:gridCol w="4680290"/>
              </a:tblGrid>
              <a:tr h="741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Вид помещения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">
                          <a:effectLst/>
                        </a:rPr>
                        <a:t>Функциональное использование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Оснащение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</a:tr>
              <a:tr h="94815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00" u="sng">
                          <a:effectLst/>
                        </a:rPr>
                        <a:t>Комната</a:t>
                      </a:r>
                      <a:r>
                        <a:rPr lang="ru-RU" sz="300">
                          <a:effectLst/>
                        </a:rPr>
                        <a:t> </a:t>
                      </a:r>
                      <a:r>
                        <a:rPr lang="ru-RU" sz="300" u="sng">
                          <a:effectLst/>
                        </a:rPr>
                        <a:t>развивающих</a:t>
                      </a:r>
                      <a:r>
                        <a:rPr lang="ru-RU" sz="300">
                          <a:effectLst/>
                        </a:rPr>
                        <a:t> </a:t>
                      </a:r>
                      <a:r>
                        <a:rPr lang="ru-RU" sz="300" u="sng">
                          <a:effectLst/>
                        </a:rPr>
                        <a:t>игр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Сенсорное развитие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Развитие речи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Ознакомление с окружающим миром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Ознакомление с художественной литературой и художественно-прикладным творчеством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Развитие элементарных математических представлений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Обучение грамоте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Развитие элементарных историко-географических представлений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Дидактические игры на развитие психических функций – мышления, внимания, памяти, воображения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Дидактические материалы по сенсорике, математике, развитию речи, обучению грамоте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Глобус «вода-суша», глобус «материки»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Географический глобус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Географическая карта мира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Карта России, карта Москвы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Глобус звездного неба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Муляжи овощей и фруктов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Календарь погоды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Плакаты и наборы дидактических наглядных материалов с изображением животных, птиц, насекомых, обитателей морей и рек, рептилий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Магнитофон, аудиозаписи, телевизор, видеоплеер, видеокассеты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Детская мебель для практической деятельности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</a:tr>
              <a:tr h="451503"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00" u="sng">
                          <a:effectLst/>
                        </a:rPr>
                        <a:t>Групповые</a:t>
                      </a:r>
                      <a:r>
                        <a:rPr lang="ru-RU" sz="300">
                          <a:effectLst/>
                        </a:rPr>
                        <a:t> </a:t>
                      </a:r>
                      <a:r>
                        <a:rPr lang="ru-RU" sz="300" u="sng">
                          <a:effectLst/>
                        </a:rPr>
                        <a:t>комнаты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Сюжетно-ролевые игры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Самообслуживание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Трудовая деятельность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Самостоятельная творческая деятельность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Ознакомление с природой, труд в природе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Детская мебель для практической деятельности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Книжный уголок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Уголок для изобразительной детской деятельности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Игровая мебель. Атрибуты для сюжетно-ролевых игр «Семья», «Магазин», «Парикмахерская», «Больница», «Ателье», «Библиотека», «Школа»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60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Природный уголок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</a:tr>
              <a:tr h="741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Вид помещения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">
                          <a:effectLst/>
                        </a:rPr>
                        <a:t>Функциональное использование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Оснащение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</a:tr>
              <a:tr h="270902"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00" u="sng">
                          <a:effectLst/>
                        </a:rPr>
                        <a:t>Групповая</a:t>
                      </a:r>
                      <a:r>
                        <a:rPr lang="ru-RU" sz="300">
                          <a:effectLst/>
                        </a:rPr>
                        <a:t> </a:t>
                      </a:r>
                      <a:r>
                        <a:rPr lang="ru-RU" sz="300" u="sng">
                          <a:effectLst/>
                        </a:rPr>
                        <a:t>комната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Конструкторы различных видов 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Головоломки, мозаики, пазлы, настольно-печатные игры, лото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Развивающие игры по математике, логике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60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Различные виды театров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</a:tr>
              <a:tr h="225752"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00" u="sng">
                          <a:effectLst/>
                        </a:rPr>
                        <a:t>Спальное</a:t>
                      </a:r>
                      <a:r>
                        <a:rPr lang="ru-RU" sz="300">
                          <a:effectLst/>
                        </a:rPr>
                        <a:t> </a:t>
                      </a:r>
                      <a:r>
                        <a:rPr lang="ru-RU" sz="300" u="sng">
                          <a:effectLst/>
                        </a:rPr>
                        <a:t>помещение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Дневной сон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Игровая деятельность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60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Гимнастика после сна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Спальная мебель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60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Физкультурное оборудование для гимнастики после сна: ребристая дорожка, массажные коврики и мячи, резиновые кольца и кубики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</a:tr>
              <a:tr h="225752"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00" u="sng">
                          <a:effectLst/>
                        </a:rPr>
                        <a:t>Раздевальная</a:t>
                      </a:r>
                      <a:r>
                        <a:rPr lang="ru-RU" sz="300">
                          <a:effectLst/>
                        </a:rPr>
                        <a:t> </a:t>
                      </a:r>
                      <a:r>
                        <a:rPr lang="ru-RU" sz="300" u="sng">
                          <a:effectLst/>
                        </a:rPr>
                        <a:t>комната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Информационно-просветительская работа </a:t>
                      </a:r>
                      <a:endParaRPr lang="ru-RU" sz="200">
                        <a:effectLst/>
                      </a:endParaRPr>
                    </a:p>
                    <a:p>
                      <a:pPr indent="215900" algn="just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с родителями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Информационный уголок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Выставки детского творчества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Наглядно-информационный материал для родителей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60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Физкультурный уголок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</a:tr>
              <a:tr h="767555">
                <a:tc>
                  <a:txBody>
                    <a:bodyPr/>
                    <a:lstStyle/>
                    <a:p>
                      <a:pPr algn="just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00" u="sng">
                          <a:effectLst/>
                        </a:rPr>
                        <a:t>Методический</a:t>
                      </a:r>
                      <a:r>
                        <a:rPr lang="ru-RU" sz="300">
                          <a:effectLst/>
                        </a:rPr>
                        <a:t> </a:t>
                      </a:r>
                      <a:r>
                        <a:rPr lang="ru-RU" sz="300" u="sng">
                          <a:effectLst/>
                        </a:rPr>
                        <a:t>кабинет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Осуществление методической помощи педагогам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Организация консультаций, семинаров, педагогических советов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Выставка дидактических и методических материалов для организации работы с детьми по различным направлениям развития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60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Выставка изделий народно-прикладного искусства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Библиотека педагогической и методической литературы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Библиотека периодических изданий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Пособия для занятий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Опыт работы педагогов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Материалы консультаций, семинаров, семинаров-практикумов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Демонстрационный, раздаточный материал для занятий с детьми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Иллюстративный материал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Изделия народных промыслов: Дымково, Городец, Гжель, Хохлома, Палех, Жостово, матрешки, богородские игрушки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Скульптуры малых форм (глина, дерево)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900"/>
                        </a:lnSpc>
                        <a:spcAft>
                          <a:spcPts val="60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Игрушки, муляжи, гербарии, коллекции семян растений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</a:tr>
              <a:tr h="741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Вид помещения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">
                          <a:effectLst/>
                        </a:rPr>
                        <a:t>Функциональное использование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00">
                          <a:effectLst/>
                        </a:rPr>
                        <a:t>Оснащение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</a:tr>
              <a:tr h="282784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00" u="sng">
                          <a:effectLst/>
                        </a:rPr>
                        <a:t>Кабинет</a:t>
                      </a:r>
                      <a:r>
                        <a:rPr lang="ru-RU" sz="300">
                          <a:effectLst/>
                        </a:rPr>
                        <a:t> </a:t>
                      </a:r>
                      <a:r>
                        <a:rPr lang="ru-RU" sz="300" u="sng">
                          <a:effectLst/>
                        </a:rPr>
                        <a:t>логопеда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Занятия по коррекции речи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Консультативная работа с родителями по коррекции речи детей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Большое настенное зеркало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Дополнительное освещение у зеркала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Стол и стулья для логопеда и детей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Шкаф для методической литературы, пособий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Наборное полотно, фланелеграф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60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Индивидуальные зеркала для детей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</a:tr>
              <a:tr h="282784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00" u="sng">
                          <a:effectLst/>
                        </a:rPr>
                        <a:t>Кабинет</a:t>
                      </a:r>
                      <a:r>
                        <a:rPr lang="ru-RU" sz="300">
                          <a:effectLst/>
                        </a:rPr>
                        <a:t> </a:t>
                      </a:r>
                      <a:r>
                        <a:rPr lang="ru-RU" sz="300" u="sng">
                          <a:effectLst/>
                        </a:rPr>
                        <a:t>психолога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Психолого-педагогическая диагностика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Коррекционная работа с детьми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Индивидуальные консультации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Детская мягкая мебель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Журнальный стол, стул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Стимулирующий материал для психолого-педагогического обследования детей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Игровой материал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Развивающие игры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</a:tr>
              <a:tr h="605965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300" u="sng">
                          <a:effectLst/>
                        </a:rPr>
                        <a:t>Музыкальный</a:t>
                      </a:r>
                      <a:r>
                        <a:rPr lang="ru-RU" sz="300">
                          <a:effectLst/>
                        </a:rPr>
                        <a:t> </a:t>
                      </a:r>
                      <a:r>
                        <a:rPr lang="ru-RU" sz="300" u="sng">
                          <a:effectLst/>
                        </a:rPr>
                        <a:t>зал</a:t>
                      </a:r>
                      <a:r>
                        <a:rPr lang="ru-RU" sz="300">
                          <a:effectLst/>
                        </a:rPr>
                        <a:t>, </a:t>
                      </a:r>
                      <a:r>
                        <a:rPr lang="ru-RU" sz="300" u="sng">
                          <a:effectLst/>
                        </a:rPr>
                        <a:t>кабинет</a:t>
                      </a:r>
                      <a:r>
                        <a:rPr lang="ru-RU" sz="300">
                          <a:effectLst/>
                        </a:rPr>
                        <a:t> </a:t>
                      </a:r>
                      <a:endParaRPr lang="ru-RU" sz="200">
                        <a:effectLst/>
                      </a:endParaRPr>
                    </a:p>
                    <a:p>
                      <a:pPr algn="just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ru-RU" sz="300" u="sng">
                          <a:effectLst/>
                        </a:rPr>
                        <a:t>музыкального</a:t>
                      </a:r>
                      <a:r>
                        <a:rPr lang="ru-RU" sz="300">
                          <a:effectLst/>
                        </a:rPr>
                        <a:t> </a:t>
                      </a:r>
                      <a:r>
                        <a:rPr lang="ru-RU" sz="300" u="sng">
                          <a:effectLst/>
                        </a:rPr>
                        <a:t>руководителя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Занятия по музыкальному воспитанию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Индивидуальные занятия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Тематические досуги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Развлечения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Театральные представления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Праздники и утренники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Занятия по хореографии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Занятия по ритмике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Родительские собрания и прочие мероприятия для родителей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Библиотека методической литературы, сборники нот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Шкаф для используемых пособий, игрушек, атрибутов и прочего материала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Музыкальный центр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Пианино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Видеодвойка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Разнообразные музыкальные инструменты для детей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Подборка аудио- и видеокассет с музыкальными произведениями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Различные виды театров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Ширма для кукольного театра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Детские и взрослые костюмы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60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Детские хохломские стулья и столы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</a:tr>
              <a:tr h="242386">
                <a:tc>
                  <a:txBody>
                    <a:bodyPr/>
                    <a:lstStyle/>
                    <a:p>
                      <a:pPr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300" u="sng">
                          <a:effectLst/>
                        </a:rPr>
                        <a:t>Физкультурный</a:t>
                      </a:r>
                      <a:r>
                        <a:rPr lang="ru-RU" sz="300">
                          <a:effectLst/>
                        </a:rPr>
                        <a:t> </a:t>
                      </a:r>
                      <a:r>
                        <a:rPr lang="ru-RU" sz="300" u="sng">
                          <a:effectLst/>
                        </a:rPr>
                        <a:t>зал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Физкультурные занятия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Спортивные досуги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Развлечения, праздники</a:t>
                      </a:r>
                      <a:endParaRPr lang="ru-RU" sz="20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600"/>
                        </a:spcAft>
                        <a:buSzPts val="1200"/>
                        <a:buFont typeface="Monotype Sorts"/>
                        <a:buChar char=""/>
                        <a:tabLst>
                          <a:tab pos="228600" algn="l"/>
                        </a:tabLst>
                      </a:pPr>
                      <a:r>
                        <a:rPr lang="ru-RU" sz="300">
                          <a:effectLst/>
                        </a:rPr>
                        <a:t>Консультативная работа с родителями и воспитателями</a:t>
                      </a:r>
                      <a:endParaRPr lang="ru-RU" sz="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 dirty="0">
                          <a:effectLst/>
                        </a:rPr>
                        <a:t>Спортивное оборудование для прыжков, метания, лазания</a:t>
                      </a:r>
                      <a:endParaRPr lang="ru-RU" sz="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 dirty="0">
                          <a:effectLst/>
                        </a:rPr>
                        <a:t>Мини-батут</a:t>
                      </a:r>
                      <a:endParaRPr lang="ru-RU" sz="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 dirty="0">
                          <a:effectLst/>
                        </a:rPr>
                        <a:t>Сухой бассейн</a:t>
                      </a:r>
                      <a:endParaRPr lang="ru-RU" sz="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700"/>
                        </a:lnSpc>
                        <a:spcAft>
                          <a:spcPts val="0"/>
                        </a:spcAft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lang="ru-RU" sz="300" dirty="0">
                          <a:effectLst/>
                        </a:rPr>
                        <a:t>Магнитофон</a:t>
                      </a:r>
                      <a:endParaRPr lang="ru-RU" sz="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2831" marR="12831" marT="0" marB="0"/>
                </a:tc>
              </a:tr>
            </a:tbl>
          </a:graphicData>
        </a:graphic>
      </p:graphicFrame>
      <p:sp>
        <p:nvSpPr>
          <p:cNvPr id="38958" name="Rectangle 1"/>
          <p:cNvSpPr>
            <a:spLocks noChangeArrowheads="1"/>
          </p:cNvSpPr>
          <p:nvPr/>
        </p:nvSpPr>
        <p:spPr bwMode="auto">
          <a:xfrm>
            <a:off x="3973513" y="-23587075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altLang="ru-RU" sz="2000" b="1">
                <a:latin typeface="Arial" pitchFamily="34" charset="0"/>
                <a:cs typeface="Times New Roman" pitchFamily="18" charset="0"/>
              </a:rPr>
              <a:t>Предметно-развивающая среда НОУ «Морозко»</a:t>
            </a:r>
            <a:endParaRPr lang="ru-RU" altLang="ru-RU" sz="700">
              <a:latin typeface="Arial" pitchFamily="34" charset="0"/>
              <a:cs typeface="Times New Roman" pitchFamily="18" charset="0"/>
            </a:endParaRPr>
          </a:p>
          <a:p>
            <a:pPr eaLnBrk="0" hangingPunct="0">
              <a:tabLst>
                <a:tab pos="228600" algn="l"/>
              </a:tabLst>
            </a:pPr>
            <a:endParaRPr lang="ru-RU" altLang="ru-RU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8959" name="Заголовок 3"/>
          <p:cNvSpPr>
            <a:spLocks noGrp="1"/>
          </p:cNvSpPr>
          <p:nvPr>
            <p:ph type="title"/>
          </p:nvPr>
        </p:nvSpPr>
        <p:spPr>
          <a:xfrm>
            <a:off x="250825" y="188913"/>
            <a:ext cx="8642350" cy="576262"/>
          </a:xfrm>
        </p:spPr>
        <p:txBody>
          <a:bodyPr/>
          <a:lstStyle/>
          <a:p>
            <a:r>
              <a:rPr lang="ru-RU" altLang="ru-RU" sz="2800" b="1" smtClean="0">
                <a:solidFill>
                  <a:srgbClr val="C00000"/>
                </a:solidFill>
              </a:rPr>
              <a:t>Предметно-развивающая среда ДОУ №</a:t>
            </a:r>
            <a:r>
              <a:rPr lang="ru-RU" altLang="ru-RU" sz="2800" smtClean="0">
                <a:solidFill>
                  <a:srgbClr val="C00000"/>
                </a:solidFill>
              </a:rPr>
              <a:t>_____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250825" y="1042988"/>
          <a:ext cx="8642350" cy="4762728"/>
        </p:xfrm>
        <a:graphic>
          <a:graphicData uri="http://schemas.openxmlformats.org/drawingml/2006/table">
            <a:tbl>
              <a:tblPr/>
              <a:tblGrid>
                <a:gridCol w="3817938"/>
                <a:gridCol w="4824412"/>
              </a:tblGrid>
              <a:tr h="4937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Вид помещения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Функциональное использование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Оснащение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7218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Групповые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комнаты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Сюжетно-ролевые игры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Самообслуживание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Трудовая деятельность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Самостоятельная творческая деятельность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Ознакомление с природой, труд в природе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Детская мебель для практической деятельности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Книжный уголок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Уголок для изобразительной детской деятельности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Игровая мебель. Атрибуты для сюжетно-ролевых игр «Семья», «Магазин», «Парикмахерская», «Больница», «Ателье», «Библиотека», «Школа»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Природный уголок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Конструкторы различных видов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Головоломки, мозаики,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пазлы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, настольно-печатные игры, лото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Развивающие игры по математике, логике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Различные виды театров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9656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Спальное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помещение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Дневной сон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Игровая деятельность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Гимнастика после сна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Спальная мебель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Физкультурное оборудование для гимнастики после сна: ребристая дорожка, массажные коврики и мячи, резиновые кольца и кубики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023B8-B05E-4326-982B-088BAFC5A4AA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5"/>
          <p:cNvGraphicFramePr>
            <a:graphicFrameLocks noGrp="1"/>
          </p:cNvGraphicFramePr>
          <p:nvPr/>
        </p:nvGraphicFramePr>
        <p:xfrm>
          <a:off x="250825" y="333375"/>
          <a:ext cx="8642350" cy="5811838"/>
        </p:xfrm>
        <a:graphic>
          <a:graphicData uri="http://schemas.openxmlformats.org/drawingml/2006/table">
            <a:tbl>
              <a:tblPr/>
              <a:tblGrid>
                <a:gridCol w="3817938"/>
                <a:gridCol w="4824412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Вид помещения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Функциональное использование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Оснащение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35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Комната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развивающих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игр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Сенсорное развитие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речи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Ознакомление с окружающим миром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Ознакомление с художественной литературой и художественно-прикладным творчеством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элементарных математических представлений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Обучение грамоте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элементарных историко-географических представлений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Дидактические игры на развитие психических функций – мышления, внимания, памяти, воображения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Дидактические материалы по сенсорике, математике, развитию речи, обучению грамоте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Глобус «вода-суша», глобус «материки»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Географический глобус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Географическая карта мира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Карта России, карта Москвы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Глобус звездного неба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Муляжи овощей и фруктов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Календарь погоды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Плакаты и наборы дидактических наглядных материалов с изображением животных, птиц, насекомых, обитателей морей и рек, рептилий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Магнитофон, аудиозаписи, телевизор, видеоплеер, видеокассеты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Детская мебель для практической деятельности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8FF51-E2DE-4CC5-8AFD-A730E7447AE0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5"/>
          <p:cNvGraphicFramePr>
            <a:graphicFrameLocks noGrp="1"/>
          </p:cNvGraphicFramePr>
          <p:nvPr/>
        </p:nvGraphicFramePr>
        <p:xfrm>
          <a:off x="250825" y="250825"/>
          <a:ext cx="8642350" cy="5905579"/>
        </p:xfrm>
        <a:graphic>
          <a:graphicData uri="http://schemas.openxmlformats.org/drawingml/2006/table">
            <a:tbl>
              <a:tblPr/>
              <a:tblGrid>
                <a:gridCol w="3168650"/>
                <a:gridCol w="5473700"/>
              </a:tblGrid>
              <a:tr h="4876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Вид помещения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Функциональное использование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Оснащение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6073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Методический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кабинет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Осуществление методической помощи педагогам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консультаций, семинаров, педагогических советов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Выставка дидактических и методических материалов для организации работы с детьми по различным направлениям развития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Выставка изделий народно-прикладного искусства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Библиотека педагогической и методической литературы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Библиотека периодических изданий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Пособия для занятий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Опыт работы педагогов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Материалы консультаций, семинаров, семинаров-практикумов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Демонстрационный, раздаточный материал для занятий с детьми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Иллюстративный материал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Изделия народных промыслов: Дымково, Городец, Гжель, Хохлома, Палех,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Жостово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матрешки,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богородские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игрушки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Скульптуры малых форм (глина, дерево)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Игрушки, муляжи, гербарии, коллекции семян растений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5570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Кабинет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логопеда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Занятия по коррекции речи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Консультативная работа с родителями по коррекции речи детей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Большое настенное зеркало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Дополнительное освещение у зеркала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Стол и стулья для логопеда и детей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Шкаф для методической литературы, пособий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Наборное полотно,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фланелеграф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Pts val="1200"/>
                        <a:buFont typeface="Monotype Sorts"/>
                        <a:buChar char=""/>
                        <a:tabLst>
                          <a:tab pos="2286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Индивидуальные зеркала для детей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9EF01-1CA0-4787-BD14-7686799D348D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solidFill>
                  <a:srgbClr val="0000CC"/>
                </a:solidFill>
              </a:rPr>
              <a:t/>
            </a:r>
            <a:br>
              <a:rPr lang="ru-RU" altLang="ru-RU" sz="1600" smtClean="0">
                <a:solidFill>
                  <a:srgbClr val="0000CC"/>
                </a:solidFill>
              </a:rPr>
            </a:br>
            <a:endParaRPr lang="ru-RU" altLang="ru-RU" sz="1600" smtClean="0">
              <a:solidFill>
                <a:srgbClr val="0000CC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514350" y="504825"/>
            <a:ext cx="8115300" cy="5803900"/>
          </a:xfrm>
          <a:ln cap="flat">
            <a:headEnd type="none" w="med" len="med"/>
            <a:tailEnd type="none" w="med" len="med"/>
          </a:ln>
        </p:spPr>
        <p:txBody>
          <a:bodyPr anchor="ctr">
            <a:normAutofit/>
          </a:bodyPr>
          <a:lstStyle/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200" dirty="0" smtClean="0"/>
              <a:t>Признание приоритета семейного воспитания потребует совершенно иных отношений семьи и дошкольного учреждения. Эти отношения определяются понятиями </a:t>
            </a:r>
            <a:r>
              <a:rPr lang="ru-RU" sz="2200" b="1" dirty="0" smtClean="0">
                <a:solidFill>
                  <a:srgbClr val="0000CC"/>
                </a:solidFill>
              </a:rPr>
              <a:t>«сотрудничество» и «взаимодействие».</a:t>
            </a:r>
            <a:r>
              <a:rPr lang="ru-RU" sz="2200" dirty="0" smtClean="0">
                <a:solidFill>
                  <a:srgbClr val="0000CC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200" b="1" dirty="0" smtClean="0">
                <a:solidFill>
                  <a:srgbClr val="FF0066"/>
                </a:solidFill>
              </a:rPr>
              <a:t>Сотрудничество</a:t>
            </a:r>
            <a:r>
              <a:rPr lang="ru-RU" sz="2200" dirty="0" smtClean="0"/>
              <a:t> – это общение «на равных», где никому не принадлежит привилегия указывать, контролировать, оценивать. 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200" b="1" dirty="0" smtClean="0">
                <a:solidFill>
                  <a:srgbClr val="FF0066"/>
                </a:solidFill>
              </a:rPr>
              <a:t>Взаимодействие</a:t>
            </a:r>
            <a:r>
              <a:rPr lang="ru-RU" sz="2200" dirty="0" smtClean="0"/>
              <a:t> -  способ организации совместной деятельности, которая осуществляется на основании социальной перцепции и с помощью общения. 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200" dirty="0" smtClean="0"/>
              <a:t>Перед педагогическим коллективом ДОУ должна быть поставлена </a:t>
            </a:r>
            <a:r>
              <a:rPr lang="ru-RU" sz="2200" b="1" dirty="0" smtClean="0">
                <a:solidFill>
                  <a:srgbClr val="FF0066"/>
                </a:solidFill>
              </a:rPr>
              <a:t>цель:</a:t>
            </a:r>
            <a:r>
              <a:rPr lang="ru-RU" sz="2200" dirty="0" smtClean="0"/>
              <a:t> </a:t>
            </a:r>
            <a:endParaRPr lang="en-US" sz="2200" dirty="0" smtClean="0"/>
          </a:p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200" b="1" i="1" dirty="0" smtClean="0">
                <a:solidFill>
                  <a:schemeClr val="bg2">
                    <a:lumMod val="10000"/>
                  </a:schemeClr>
                </a:solidFill>
              </a:rPr>
              <a:t>сделать родителей активными участниками педагогического процесса, оказав им помощь в реализации ответственности за воспитание и обучение детей</a:t>
            </a:r>
            <a:r>
              <a:rPr lang="ru-RU" sz="2200" b="1" i="1" dirty="0" smtClean="0">
                <a:solidFill>
                  <a:srgbClr val="FF0066"/>
                </a:solidFill>
              </a:rPr>
              <a:t>.</a:t>
            </a:r>
            <a:endParaRPr lang="ru-RU" sz="2200" dirty="0" smtClean="0">
              <a:solidFill>
                <a:srgbClr val="FF0066"/>
              </a:solidFill>
            </a:endParaRPr>
          </a:p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endParaRPr lang="ru-RU" sz="2200" dirty="0" smtClean="0">
              <a:solidFill>
                <a:srgbClr val="FF0066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ru-RU" sz="2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7C518-8F74-4E76-B854-D8B21FCBF3C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950" y="381000"/>
            <a:ext cx="9036050" cy="8874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Единое образовательное пространство детства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1987" name="Группа 1"/>
          <p:cNvGrpSpPr>
            <a:grpSpLocks/>
          </p:cNvGrpSpPr>
          <p:nvPr/>
        </p:nvGrpSpPr>
        <p:grpSpPr bwMode="auto">
          <a:xfrm>
            <a:off x="612775" y="1268413"/>
            <a:ext cx="7785100" cy="4806950"/>
            <a:chOff x="1080359" y="1772682"/>
            <a:chExt cx="7111244" cy="4311329"/>
          </a:xfrm>
        </p:grpSpPr>
        <p:grpSp>
          <p:nvGrpSpPr>
            <p:cNvPr id="4" name="Группа 19"/>
            <p:cNvGrpSpPr/>
            <p:nvPr/>
          </p:nvGrpSpPr>
          <p:grpSpPr>
            <a:xfrm>
              <a:off x="3958631" y="2520389"/>
              <a:ext cx="1377205" cy="1295710"/>
              <a:chOff x="3797808" y="2520389"/>
              <a:chExt cx="1377205" cy="1295710"/>
            </a:xfrm>
            <a:gradFill flip="none" rotWithShape="1">
              <a:gsLst>
                <a:gs pos="0">
                  <a:srgbClr val="FF99CC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8900000" scaled="1"/>
              <a:tileRect/>
            </a:gradFill>
          </p:grpSpPr>
          <p:sp>
            <p:nvSpPr>
              <p:cNvPr id="5" name="Овал 4"/>
              <p:cNvSpPr/>
              <p:nvPr/>
            </p:nvSpPr>
            <p:spPr>
              <a:xfrm>
                <a:off x="3797808" y="2520389"/>
                <a:ext cx="1377205" cy="1295710"/>
              </a:xfrm>
              <a:prstGeom prst="ellipse">
                <a:avLst/>
              </a:prstGeom>
              <a:grpFill/>
              <a:ln>
                <a:noFill/>
              </a:ln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b="1" dirty="0">
                    <a:cs typeface="Times New Roman" pitchFamily="18" charset="0"/>
                  </a:rPr>
                  <a:t>ДОУ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066186" y="2937410"/>
                <a:ext cx="857298" cy="414068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 dirty="0">
                    <a:latin typeface="+mn-lt"/>
                    <a:cs typeface="Times New Roman" pitchFamily="18" charset="0"/>
                  </a:rPr>
                  <a:t>ДОУ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 rot="16200000">
              <a:off x="214395" y="3566049"/>
              <a:ext cx="2322362" cy="590433"/>
            </a:xfrm>
            <a:custGeom>
              <a:avLst/>
              <a:gdLst>
                <a:gd name="connsiteX0" fmla="*/ 0 w 3384375"/>
                <a:gd name="connsiteY0" fmla="*/ 0 h 369332"/>
                <a:gd name="connsiteX1" fmla="*/ 3384375 w 3384375"/>
                <a:gd name="connsiteY1" fmla="*/ 0 h 369332"/>
                <a:gd name="connsiteX2" fmla="*/ 3384375 w 3384375"/>
                <a:gd name="connsiteY2" fmla="*/ 369332 h 369332"/>
                <a:gd name="connsiteX3" fmla="*/ 0 w 3384375"/>
                <a:gd name="connsiteY3" fmla="*/ 369332 h 369332"/>
                <a:gd name="connsiteX4" fmla="*/ 0 w 3384375"/>
                <a:gd name="connsiteY4" fmla="*/ 0 h 369332"/>
                <a:gd name="connsiteX0" fmla="*/ 18107 w 3402482"/>
                <a:gd name="connsiteY0" fmla="*/ 0 h 378385"/>
                <a:gd name="connsiteX1" fmla="*/ 3402482 w 3402482"/>
                <a:gd name="connsiteY1" fmla="*/ 0 h 378385"/>
                <a:gd name="connsiteX2" fmla="*/ 3402482 w 3402482"/>
                <a:gd name="connsiteY2" fmla="*/ 369332 h 378385"/>
                <a:gd name="connsiteX3" fmla="*/ 0 w 3402482"/>
                <a:gd name="connsiteY3" fmla="*/ 378385 h 378385"/>
                <a:gd name="connsiteX4" fmla="*/ 18107 w 3402482"/>
                <a:gd name="connsiteY4" fmla="*/ 0 h 378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02482" h="378385">
                  <a:moveTo>
                    <a:pt x="18107" y="0"/>
                  </a:moveTo>
                  <a:lnTo>
                    <a:pt x="3402482" y="0"/>
                  </a:lnTo>
                  <a:lnTo>
                    <a:pt x="3402482" y="369332"/>
                  </a:lnTo>
                  <a:lnTo>
                    <a:pt x="0" y="378385"/>
                  </a:lnTo>
                  <a:lnTo>
                    <a:pt x="18107" y="0"/>
                  </a:lnTo>
                  <a:close/>
                </a:path>
              </a:pathLst>
            </a:custGeom>
            <a:ln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cs typeface="Times New Roman" pitchFamily="18" charset="0"/>
                </a:rPr>
                <a:t>Учреждения здравоохранения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46886" y="1772682"/>
              <a:ext cx="3090912" cy="579695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cs typeface="Times New Roman" pitchFamily="18" charset="0"/>
                </a:rPr>
                <a:t>Общеобразовательные учреждения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63688" y="4627552"/>
              <a:ext cx="2731147" cy="579695"/>
            </a:xfrm>
            <a:prstGeom prst="rect">
              <a:avLst/>
            </a:prstGeom>
            <a:ln/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cs typeface="Times New Roman" pitchFamily="18" charset="0"/>
                </a:rPr>
                <a:t>Семейные дошкольные группы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33104" y="4628785"/>
              <a:ext cx="2863232" cy="579695"/>
            </a:xfrm>
            <a:prstGeom prst="rect">
              <a:avLst/>
            </a:prstGeom>
            <a:ln/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cs typeface="Times New Roman" pitchFamily="18" charset="0"/>
                </a:rPr>
                <a:t>ИП, оказывающие услуги присмотра и ухода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87822" y="5504316"/>
              <a:ext cx="3377015" cy="579695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cs typeface="Times New Roman" pitchFamily="18" charset="0"/>
                </a:rPr>
                <a:t>Учреждения дополнительного образования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 rot="5400000">
              <a:off x="7005523" y="3647404"/>
              <a:ext cx="2034769" cy="337390"/>
            </a:xfrm>
            <a:prstGeom prst="rect">
              <a:avLst/>
            </a:prstGeom>
            <a:ln/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cs typeface="Times New Roman" pitchFamily="18" charset="0"/>
                </a:rPr>
                <a:t>Ресурсные центры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43271" y="3873576"/>
              <a:ext cx="3816613" cy="331254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 prst="angle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cs typeface="Times New Roman" pitchFamily="18" charset="0"/>
                </a:rPr>
                <a:t>Модернизация инфраструктуры ДОУ</a:t>
              </a:r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0E42B-56C1-40F4-A5C4-6D579204D963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FFD47-3FBC-45D6-A92A-8ED0F2A6C4E5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  <p:pic>
        <p:nvPicPr>
          <p:cNvPr id="43011" name="Picture 2" descr="D:\ПРОСВЕЩЕНИЕ\Картинки разные\Доналд_Золан\5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4925"/>
            <a:ext cx="9144000" cy="692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24525" y="4724400"/>
            <a:ext cx="2468563" cy="1447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Желаем успеха!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1600" smtClean="0">
                <a:solidFill>
                  <a:srgbClr val="0000CC"/>
                </a:solidFill>
              </a:rPr>
              <a:t/>
            </a:r>
            <a:br>
              <a:rPr lang="ru-RU" altLang="ru-RU" sz="1600" smtClean="0">
                <a:solidFill>
                  <a:srgbClr val="0000CC"/>
                </a:solidFill>
              </a:rPr>
            </a:br>
            <a:endParaRPr lang="ru-RU" altLang="ru-RU" sz="1600" smtClean="0">
              <a:solidFill>
                <a:srgbClr val="0000CC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215900"/>
            <a:ext cx="8115300" cy="6438900"/>
          </a:xfrm>
          <a:ln cap="flat"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rgbClr val="0000CC"/>
                </a:solidFill>
              </a:rPr>
              <a:t>Трудности педагогов в работе с родителями </a:t>
            </a:r>
            <a:r>
              <a:rPr lang="ru-RU" sz="2000" dirty="0" smtClean="0"/>
              <a:t>определяют целенаправленную </a:t>
            </a:r>
            <a:r>
              <a:rPr lang="ru-RU" sz="2000" dirty="0" smtClean="0">
                <a:solidFill>
                  <a:srgbClr val="0000CC"/>
                </a:solidFill>
              </a:rPr>
              <a:t>работу по оказанию помощи воспитателям во взаимодействии с семьей. </a:t>
            </a:r>
            <a:endParaRPr lang="en-US" sz="2000" dirty="0" smtClean="0">
              <a:solidFill>
                <a:srgbClr val="0000CC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/>
              <a:t>Эта работа состоит из нескольких </a:t>
            </a:r>
            <a:r>
              <a:rPr lang="ru-RU" sz="2000" b="1" dirty="0" smtClean="0">
                <a:solidFill>
                  <a:srgbClr val="0000CC"/>
                </a:solidFill>
              </a:rPr>
              <a:t>направлений: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000" dirty="0" smtClean="0"/>
              <a:t>Нормативно-правовая база – изучение документов, выдержек из документов, определяющих особенности взаимоотношений ДОУ и семьи, документов о правах ребенка.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000" dirty="0" smtClean="0"/>
              <a:t>Содержание и особенности семейного воспитания – материалы о значении семьи в развитии ребенка, о воспитании детей в различных типах семей.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000" dirty="0" smtClean="0"/>
              <a:t>Изучение семей и семейного воспитания – анкеты, тесты, опросные листы, беседы и др.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000" dirty="0" smtClean="0"/>
              <a:t>Повышение педагогической культуры родителей – материалы помогающие подготовиться к общению с родителями.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000" dirty="0" smtClean="0"/>
              <a:t>Повышение педагогической компетентности воспитателей – методическая работа с кадрами по вопросам общения с семьей.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ru-RU" sz="2000" dirty="0" smtClean="0"/>
              <a:t>Наглядные материалы – иллюстративный, подборка литературы. </a:t>
            </a: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solidFill>
                <a:srgbClr val="FF0066"/>
              </a:solidFill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ru-RU" sz="2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9DA26-1575-41A1-BFCD-17B73E8A97F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1600" smtClean="0">
                <a:solidFill>
                  <a:srgbClr val="0000CC"/>
                </a:solidFill>
              </a:rPr>
              <a:t/>
            </a:r>
            <a:br>
              <a:rPr lang="ru-RU" altLang="ru-RU" sz="1600" smtClean="0">
                <a:solidFill>
                  <a:srgbClr val="0000CC"/>
                </a:solidFill>
              </a:rPr>
            </a:br>
            <a:endParaRPr lang="ru-RU" altLang="ru-RU" sz="1600" smtClean="0">
              <a:solidFill>
                <a:srgbClr val="0000CC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511175"/>
            <a:ext cx="8115300" cy="5846763"/>
          </a:xfrm>
          <a:ln cap="flat"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ru-RU" sz="2200" i="1" dirty="0" smtClean="0">
                <a:solidFill>
                  <a:srgbClr val="0000CC"/>
                </a:solidFill>
              </a:rPr>
              <a:t>Основные </a:t>
            </a:r>
            <a:r>
              <a:rPr lang="ru-RU" sz="2200" b="1" dirty="0" smtClean="0">
                <a:solidFill>
                  <a:srgbClr val="0000CC"/>
                </a:solidFill>
              </a:rPr>
              <a:t>принципы в работе с семьями воспитанников: </a:t>
            </a:r>
            <a:endParaRPr lang="ru-RU" sz="2200" dirty="0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ru-RU" sz="2200" dirty="0" smtClean="0"/>
              <a:t>открытость детского сада для семьи;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200" dirty="0" smtClean="0"/>
              <a:t>сотрудничество педагогов и родителей в воспитании детей;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200" dirty="0" smtClean="0"/>
              <a:t>создание единой развивающей среды, обеспечивающей единые подходы к развитию личности в семье и детском коллективе.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200" b="1" dirty="0" smtClean="0">
                <a:solidFill>
                  <a:srgbClr val="0000CC"/>
                </a:solidFill>
              </a:rPr>
              <a:t>Функции</a:t>
            </a:r>
            <a:r>
              <a:rPr lang="ru-RU" sz="2200" dirty="0" smtClean="0">
                <a:solidFill>
                  <a:srgbClr val="0000CC"/>
                </a:solidFill>
              </a:rPr>
              <a:t> работы образовательного учреждения с семьей: </a:t>
            </a:r>
            <a:r>
              <a:rPr lang="ru-RU" sz="2200" dirty="0" smtClean="0"/>
              <a:t>ознакомление родителей с содержанием и методикой учебно-воспитательного процесса; психолого-педагогическое просвещение; вовлечение родителей в совместную с детьми и педагогами деятельность; помощь семьям, испытывающим какие-либо трудности; взаимодействие педагогов с общественными организациями родителей – родительский комитет, Совет ДОУ. </a:t>
            </a:r>
          </a:p>
          <a:p>
            <a:pPr>
              <a:buFont typeface="Wingdings 2" pitchFamily="18" charset="2"/>
              <a:buNone/>
              <a:defRPr/>
            </a:pPr>
            <a:endParaRPr lang="ru-RU" sz="2200" dirty="0" smtClean="0">
              <a:solidFill>
                <a:srgbClr val="FF0066"/>
              </a:solidFill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ru-RU" sz="2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5A5C6-679E-4C36-B3C2-F5A0746EAB9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solidFill>
                  <a:srgbClr val="0000CC"/>
                </a:solidFill>
              </a:rPr>
              <a:t/>
            </a:r>
            <a:br>
              <a:rPr lang="ru-RU" altLang="ru-RU" sz="1600" smtClean="0">
                <a:solidFill>
                  <a:srgbClr val="0000CC"/>
                </a:solidFill>
              </a:rPr>
            </a:br>
            <a:endParaRPr lang="ru-RU" altLang="ru-RU" sz="1600" smtClean="0">
              <a:solidFill>
                <a:srgbClr val="0000CC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457200" y="384175"/>
            <a:ext cx="8229600" cy="6049963"/>
          </a:xfrm>
          <a:ln cap="flat"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sz="2200" dirty="0" smtClean="0"/>
              <a:t>Рассматривать воспитание и развитие детей не как свод общих приемов, а как искусство диалога с конкретным ребенком и его родителями на основе знаний психологических особенностей возраста, с учетом предшествующего опыта ребенка, его интересов, способностей и трудностей, которые возникли в семье и образовательном учреждении.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200" dirty="0" smtClean="0"/>
              <a:t>Восхищаться вместе родителями инициативности и самостоятельности ребенка, способствуя формированию у ребенка уверенности в себе и своих возможностях и вызывая у родителей чувство уважения к себе, как воспитателю свих детей.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200" dirty="0" smtClean="0"/>
              <a:t>Регулярно в процессе индивидуального общения с родителями обсуждать все вопросы, связанные с воспитанием и развитием детей.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200" dirty="0" smtClean="0"/>
              <a:t>Проявлять понимание, деликатность, терпимость и такт, учитывать точку зрения родителей.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ru-RU" sz="2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393C7-4F0D-48BF-9C91-29F247825C6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1600" smtClean="0">
                <a:solidFill>
                  <a:srgbClr val="0000CC"/>
                </a:solidFill>
              </a:rPr>
              <a:t/>
            </a:r>
            <a:br>
              <a:rPr lang="ru-RU" altLang="ru-RU" sz="1600" smtClean="0">
                <a:solidFill>
                  <a:srgbClr val="0000CC"/>
                </a:solidFill>
              </a:rPr>
            </a:br>
            <a:endParaRPr lang="ru-RU" altLang="ru-RU" sz="1600" smtClean="0">
              <a:solidFill>
                <a:srgbClr val="0000CC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714375"/>
            <a:ext cx="8115300" cy="5527675"/>
          </a:xfrm>
          <a:ln cap="flat"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0000CC"/>
                </a:solidFill>
              </a:rPr>
              <a:t>Структурно-функциональная модель</a:t>
            </a:r>
            <a:r>
              <a:rPr lang="ru-RU" sz="2400" dirty="0" smtClean="0">
                <a:solidFill>
                  <a:srgbClr val="0000CC"/>
                </a:solidFill>
              </a:rPr>
              <a:t> </a:t>
            </a:r>
            <a:r>
              <a:rPr lang="ru-RU" sz="2400" dirty="0" smtClean="0"/>
              <a:t>взаимодействия с семьей.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400" dirty="0" smtClean="0"/>
              <a:t>Данную модель можно разделить на </a:t>
            </a:r>
            <a:r>
              <a:rPr lang="ru-RU" sz="2400" b="1" dirty="0" smtClean="0"/>
              <a:t>три блока:</a:t>
            </a:r>
            <a:endParaRPr lang="ru-RU" sz="2400" dirty="0" smtClean="0"/>
          </a:p>
          <a:p>
            <a:pPr>
              <a:buFont typeface="Arial" charset="0"/>
              <a:buChar char="•"/>
              <a:defRPr/>
            </a:pPr>
            <a:r>
              <a:rPr lang="ru-RU" sz="2400" dirty="0" smtClean="0"/>
              <a:t>информационно-аналитический, </a:t>
            </a:r>
          </a:p>
          <a:p>
            <a:pPr>
              <a:buFont typeface="Arial" charset="0"/>
              <a:buChar char="•"/>
              <a:defRPr/>
            </a:pPr>
            <a:r>
              <a:rPr lang="ru-RU" sz="2400" dirty="0" smtClean="0"/>
              <a:t>практический,</a:t>
            </a:r>
          </a:p>
          <a:p>
            <a:pPr>
              <a:buFont typeface="Arial" charset="0"/>
              <a:buChar char="•"/>
              <a:defRPr/>
            </a:pPr>
            <a:r>
              <a:rPr lang="ru-RU" sz="2400" dirty="0" smtClean="0"/>
              <a:t>контрольно-оценочный. </a:t>
            </a:r>
          </a:p>
          <a:p>
            <a:pPr>
              <a:buFont typeface="Wingdings 2" pitchFamily="18" charset="2"/>
              <a:buNone/>
              <a:defRPr/>
            </a:pPr>
            <a:endParaRPr lang="ru-RU" sz="2400" b="1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sz="2400" b="1" dirty="0" smtClean="0"/>
              <a:t>Информационно-аналитический</a:t>
            </a:r>
            <a:r>
              <a:rPr lang="ru-RU" sz="2400" dirty="0" smtClean="0"/>
              <a:t> блок  включает:</a:t>
            </a:r>
          </a:p>
          <a:p>
            <a:pPr>
              <a:buFont typeface="Arial" charset="0"/>
              <a:buChar char="•"/>
              <a:defRPr/>
            </a:pPr>
            <a:r>
              <a:rPr lang="ru-RU" sz="2400" dirty="0" smtClean="0"/>
              <a:t>сбор и анализ сведений о родителях и детях, </a:t>
            </a:r>
          </a:p>
          <a:p>
            <a:pPr>
              <a:buFont typeface="Arial" charset="0"/>
              <a:buChar char="•"/>
              <a:defRPr/>
            </a:pPr>
            <a:r>
              <a:rPr lang="ru-RU" sz="2400" dirty="0" smtClean="0"/>
              <a:t>изучение семей, их трудностей и запросов, </a:t>
            </a:r>
          </a:p>
          <a:p>
            <a:pPr>
              <a:buFont typeface="Arial" charset="0"/>
              <a:buChar char="•"/>
              <a:defRPr/>
            </a:pPr>
            <a:r>
              <a:rPr lang="ru-RU" sz="2400" dirty="0" smtClean="0"/>
              <a:t>выявление готовности семьи ответить на запросы дошкольного учреждения. 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ru-RU" sz="2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9B029-BD60-4968-9F0F-A32A8EFD04A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solidFill>
                  <a:srgbClr val="0000CC"/>
                </a:solidFill>
              </a:rPr>
              <a:t/>
            </a:r>
            <a:br>
              <a:rPr lang="ru-RU" altLang="ru-RU" sz="1600" smtClean="0">
                <a:solidFill>
                  <a:srgbClr val="0000CC"/>
                </a:solidFill>
              </a:rPr>
            </a:br>
            <a:endParaRPr lang="ru-RU" altLang="ru-RU" sz="1600" smtClean="0">
              <a:solidFill>
                <a:srgbClr val="0000CC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idx="4294967295"/>
          </p:nvPr>
        </p:nvSpPr>
        <p:spPr>
          <a:xfrm>
            <a:off x="514350" y="909638"/>
            <a:ext cx="8115300" cy="5578475"/>
          </a:xfrm>
          <a:ln cap="flat">
            <a:headEnd type="none" w="med" len="med"/>
            <a:tailEnd type="none" w="med" len="med"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200" dirty="0" smtClean="0"/>
              <a:t>Для сбора необходимой информации нужно </a:t>
            </a:r>
            <a:r>
              <a:rPr lang="ru-RU" sz="2200" dirty="0" smtClean="0">
                <a:solidFill>
                  <a:srgbClr val="0000CC"/>
                </a:solidFill>
              </a:rPr>
              <a:t>разработать анкету для родителей</a:t>
            </a:r>
            <a:r>
              <a:rPr lang="ru-RU" sz="2200" dirty="0" smtClean="0"/>
              <a:t> с целью</a:t>
            </a:r>
            <a:r>
              <a:rPr lang="ru-RU" sz="2200" b="1" dirty="0" smtClean="0"/>
              <a:t> </a:t>
            </a:r>
            <a:r>
              <a:rPr lang="ru-RU" sz="2200" dirty="0" smtClean="0"/>
              <a:t>узнать их мнение по поводу работы педагогов группы и для воспитателей групп с целью выявления актуальных проблем взаимодействия с родителями.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200" dirty="0" smtClean="0"/>
              <a:t>Выявленные данные определяют </a:t>
            </a:r>
            <a:r>
              <a:rPr lang="ru-RU" sz="2200" b="1" dirty="0" smtClean="0">
                <a:solidFill>
                  <a:srgbClr val="FF0066"/>
                </a:solidFill>
              </a:rPr>
              <a:t>формы и методы</a:t>
            </a:r>
            <a:r>
              <a:rPr lang="ru-RU" sz="2200" dirty="0" smtClean="0">
                <a:solidFill>
                  <a:srgbClr val="FF0066"/>
                </a:solidFill>
              </a:rPr>
              <a:t> работы педагогов: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200" dirty="0" smtClean="0"/>
              <a:t>опросы, анкетирование, патронаж, наблюдение, изучение медицинских карт и специальные диагностические методики, используемые психологом.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200" dirty="0" smtClean="0"/>
              <a:t>Данный блок включает работу с родителями по </a:t>
            </a:r>
            <a:r>
              <a:rPr lang="ru-RU" sz="2200" b="1" dirty="0" smtClean="0"/>
              <a:t>двум взаимосвязанным направлениям:</a:t>
            </a:r>
            <a:r>
              <a:rPr lang="ru-RU" sz="2200" dirty="0" smtClean="0"/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200" dirty="0" smtClean="0"/>
              <a:t>I - просвещение родителей, передачу информации по тому или иному вопросу (лекции, индивидуальное и подгрупповое консультирование, информационные листы, листы-памятки);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ru-RU" sz="2200" dirty="0" smtClean="0"/>
              <a:t>II – организация продуктивного общения всех участников образовательного пространства, т.е. обмен мыслями, идеями и чувствами.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ru-RU" sz="2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A0C3A-3232-4DEC-B135-0C939B6F8A5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1584</TotalTime>
  <Words>3455</Words>
  <Application>Microsoft Office PowerPoint</Application>
  <PresentationFormat>Экран (4:3)</PresentationFormat>
  <Paragraphs>647</Paragraphs>
  <Slides>41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Тема Office</vt:lpstr>
      <vt:lpstr> Система работы с родителями</vt:lpstr>
      <vt:lpstr>Модель взаимодействия педагога и родителей </vt:lpstr>
      <vt:lpstr>3 этап – ИНДИВИДУАЛЬНАЯ  РАБОТА </vt:lpstr>
      <vt:lpstr> </vt:lpstr>
      <vt:lpstr> </vt:lpstr>
      <vt:lpstr> </vt:lpstr>
      <vt:lpstr> </vt:lpstr>
      <vt:lpstr> </vt:lpstr>
      <vt:lpstr> </vt:lpstr>
      <vt:lpstr> </vt:lpstr>
      <vt:lpstr> </vt:lpstr>
      <vt:lpstr>Содержание образовательных областей</vt:lpstr>
      <vt:lpstr>Виды детской деятельности</vt:lpstr>
      <vt:lpstr>Виды детской деятельности</vt:lpstr>
      <vt:lpstr>Виды детской деятельности</vt:lpstr>
      <vt:lpstr>Виды детской деятельности</vt:lpstr>
      <vt:lpstr>Виды детской деятельности</vt:lpstr>
      <vt:lpstr>Виды детской деятельности</vt:lpstr>
      <vt:lpstr>Виды детской деятельности</vt:lpstr>
      <vt:lpstr>Виды детской деятельности</vt:lpstr>
      <vt:lpstr>Виды детской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Организационный раздел образовательной программы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Предметно-развивающая среда ДОУ №_____</vt:lpstr>
      <vt:lpstr>Презентация PowerPoint</vt:lpstr>
      <vt:lpstr>Презентация PowerPoint</vt:lpstr>
      <vt:lpstr>Единое образовательное пространство детства</vt:lpstr>
      <vt:lpstr>Презентация PowerPoint</vt:lpstr>
    </vt:vector>
  </TitlesOfParts>
  <Company>prosw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</cp:lastModifiedBy>
  <cp:revision>114</cp:revision>
  <dcterms:created xsi:type="dcterms:W3CDTF">2013-11-28T12:58:18Z</dcterms:created>
  <dcterms:modified xsi:type="dcterms:W3CDTF">2016-12-20T20:02:19Z</dcterms:modified>
</cp:coreProperties>
</file>