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B0D95-F2E2-45AF-ACE1-9E384631CE06}" type="datetimeFigureOut">
              <a:rPr lang="ru-RU" smtClean="0"/>
              <a:pPr/>
              <a:t>15.11.2017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2AEBB-865C-481F-8B37-291D0767CA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B0D95-F2E2-45AF-ACE1-9E384631CE06}" type="datetimeFigureOut">
              <a:rPr lang="ru-RU" smtClean="0"/>
              <a:pPr/>
              <a:t>15.11.2017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2AEBB-865C-481F-8B37-291D0767CA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B0D95-F2E2-45AF-ACE1-9E384631CE06}" type="datetimeFigureOut">
              <a:rPr lang="ru-RU" smtClean="0"/>
              <a:pPr/>
              <a:t>15.11.2017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2AEBB-865C-481F-8B37-291D0767CA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B0D95-F2E2-45AF-ACE1-9E384631CE06}" type="datetimeFigureOut">
              <a:rPr lang="ru-RU" smtClean="0"/>
              <a:pPr/>
              <a:t>15.11.2017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2AEBB-865C-481F-8B37-291D0767CA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B0D95-F2E2-45AF-ACE1-9E384631CE06}" type="datetimeFigureOut">
              <a:rPr lang="ru-RU" smtClean="0"/>
              <a:pPr/>
              <a:t>15.11.2017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2AEBB-865C-481F-8B37-291D0767CA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B0D95-F2E2-45AF-ACE1-9E384631CE06}" type="datetimeFigureOut">
              <a:rPr lang="ru-RU" smtClean="0"/>
              <a:pPr/>
              <a:t>15.11.2017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2AEBB-865C-481F-8B37-291D0767CA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B0D95-F2E2-45AF-ACE1-9E384631CE06}" type="datetimeFigureOut">
              <a:rPr lang="ru-RU" smtClean="0"/>
              <a:pPr/>
              <a:t>15.11.2017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2AEBB-865C-481F-8B37-291D0767CA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B0D95-F2E2-45AF-ACE1-9E384631CE06}" type="datetimeFigureOut">
              <a:rPr lang="ru-RU" smtClean="0"/>
              <a:pPr/>
              <a:t>15.11.2017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2AEBB-865C-481F-8B37-291D0767CA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B0D95-F2E2-45AF-ACE1-9E384631CE06}" type="datetimeFigureOut">
              <a:rPr lang="ru-RU" smtClean="0"/>
              <a:pPr/>
              <a:t>15.11.2017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2AEBB-865C-481F-8B37-291D0767CA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B0D95-F2E2-45AF-ACE1-9E384631CE06}" type="datetimeFigureOut">
              <a:rPr lang="ru-RU" smtClean="0"/>
              <a:pPr/>
              <a:t>15.11.2017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2AEBB-865C-481F-8B37-291D0767CA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B0D95-F2E2-45AF-ACE1-9E384631CE06}" type="datetimeFigureOut">
              <a:rPr lang="ru-RU" smtClean="0"/>
              <a:pPr/>
              <a:t>15.11.2017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2AEBB-865C-481F-8B37-291D0767CA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FB0D95-F2E2-45AF-ACE1-9E384631CE06}" type="datetimeFigureOut">
              <a:rPr lang="ru-RU" smtClean="0"/>
              <a:pPr/>
              <a:t>15.11.2017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F2AEBB-865C-481F-8B37-291D0767CA3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Психолого-педагогическое сопровождение </a:t>
            </a:r>
            <a:r>
              <a:rPr lang="ru-RU" dirty="0" smtClean="0"/>
              <a:t>обучающихся первого, пятого классов </a:t>
            </a:r>
            <a:r>
              <a:rPr lang="ru-RU" dirty="0" smtClean="0"/>
              <a:t>в период адаптации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Педагог-психолог школы</a:t>
            </a:r>
            <a:br>
              <a:rPr lang="ru-RU" dirty="0" smtClean="0"/>
            </a:br>
            <a:r>
              <a:rPr lang="ru-RU" dirty="0" err="1" smtClean="0"/>
              <a:t>Шамирян</a:t>
            </a:r>
            <a:r>
              <a:rPr lang="ru-RU" dirty="0" smtClean="0"/>
              <a:t> </a:t>
            </a:r>
            <a:r>
              <a:rPr lang="ru-RU" dirty="0" err="1" smtClean="0"/>
              <a:t>Кармела</a:t>
            </a:r>
            <a:r>
              <a:rPr lang="ru-RU" dirty="0" smtClean="0"/>
              <a:t> </a:t>
            </a:r>
            <a:r>
              <a:rPr lang="ru-RU" dirty="0" err="1" smtClean="0"/>
              <a:t>Левоновна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857232"/>
            <a:ext cx="8115328" cy="56040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Методики, используемые  для выявления уровня адаптации учащихся </a:t>
            </a:r>
            <a:r>
              <a:rPr lang="ru-RU" dirty="0" smtClean="0"/>
              <a:t>5 класса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071678"/>
            <a:ext cx="8329642" cy="428628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1.Методика </a:t>
            </a:r>
            <a:r>
              <a:rPr lang="ru-RU" dirty="0" smtClean="0"/>
              <a:t>«Цветные письма» - выявление эмоционального состояния на уроках.</a:t>
            </a:r>
          </a:p>
          <a:p>
            <a:pPr>
              <a:buNone/>
            </a:pPr>
            <a:r>
              <a:rPr lang="ru-RU" dirty="0" smtClean="0"/>
              <a:t>2. Определение уровня тревожности  </a:t>
            </a:r>
            <a:r>
              <a:rPr lang="ru-RU" dirty="0" err="1" smtClean="0"/>
              <a:t>Филлипса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3. Изучение социализации личности школьника</a:t>
            </a:r>
          </a:p>
          <a:p>
            <a:pPr>
              <a:buNone/>
            </a:pPr>
            <a:r>
              <a:rPr lang="ru-RU" dirty="0" smtClean="0"/>
              <a:t>4. Определение школьной мотивации Н. </a:t>
            </a:r>
            <a:r>
              <a:rPr lang="ru-RU" dirty="0" err="1" smtClean="0"/>
              <a:t>Лусканова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5.Методика «Выбор» - определение уровня </a:t>
            </a:r>
            <a:r>
              <a:rPr lang="ru-RU" dirty="0" smtClean="0"/>
              <a:t>сплоченности </a:t>
            </a:r>
            <a:r>
              <a:rPr lang="ru-RU" dirty="0" smtClean="0"/>
              <a:t>коллектива и выявление статуса каждого учащегося в классе.  </a:t>
            </a:r>
          </a:p>
          <a:p>
            <a:pPr>
              <a:buNone/>
            </a:pPr>
            <a:r>
              <a:rPr lang="ru-RU" dirty="0" smtClean="0"/>
              <a:t>6. Методика «Школа зверей»</a:t>
            </a:r>
          </a:p>
          <a:p>
            <a:pPr>
              <a:buNone/>
            </a:pPr>
            <a:r>
              <a:rPr lang="ru-RU" dirty="0" smtClean="0"/>
              <a:t>7. Измерение  самооценки среди пятиклассников в период адаптации. </a:t>
            </a:r>
            <a:r>
              <a:rPr lang="ru-RU" dirty="0" err="1" smtClean="0"/>
              <a:t>Опросник</a:t>
            </a:r>
            <a:r>
              <a:rPr lang="ru-RU" dirty="0" smtClean="0"/>
              <a:t> Г.Н.Казанцевой</a:t>
            </a:r>
            <a:r>
              <a:rPr lang="ru-RU" b="1" dirty="0" smtClean="0"/>
              <a:t>.</a:t>
            </a:r>
            <a:r>
              <a:rPr lang="ru-RU" dirty="0" smtClean="0"/>
              <a:t>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Рекомендации для учителей и родителей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b="1" dirty="0" smtClean="0"/>
              <a:t> </a:t>
            </a:r>
            <a:endParaRPr lang="ru-RU" dirty="0" smtClean="0"/>
          </a:p>
          <a:p>
            <a:pPr lvl="0"/>
            <a:r>
              <a:rPr lang="ru-RU" dirty="0" smtClean="0"/>
              <a:t>ознакомить с результатами диагностики родителей, педагогов, администрацию;</a:t>
            </a:r>
          </a:p>
          <a:p>
            <a:pPr lvl="0"/>
            <a:r>
              <a:rPr lang="ru-RU" dirty="0" smtClean="0"/>
              <a:t>корректировать работу  педагогов в направлении сохранения физического и психического здоровья учащихся, профилактики развития </a:t>
            </a:r>
            <a:r>
              <a:rPr lang="ru-RU" dirty="0" err="1" smtClean="0"/>
              <a:t>дезадаптационных</a:t>
            </a:r>
            <a:r>
              <a:rPr lang="ru-RU" dirty="0" smtClean="0"/>
              <a:t> состояний;</a:t>
            </a:r>
          </a:p>
          <a:p>
            <a:pPr lvl="0"/>
            <a:r>
              <a:rPr lang="ru-RU" dirty="0" smtClean="0"/>
              <a:t>провести коррекционно-развивающие занятия с детьми – «группы риска»;</a:t>
            </a:r>
          </a:p>
          <a:p>
            <a:pPr lvl="0"/>
            <a:r>
              <a:rPr lang="ru-RU" dirty="0" smtClean="0"/>
              <a:t>провести мероприятия снижающие тревожность, повышающие мотивацию учения.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Советы родителям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ru-RU" sz="1600" dirty="0" smtClean="0"/>
              <a:t>первое время не «выбивать» из ребенка прежних результатов в учебе;</a:t>
            </a:r>
          </a:p>
          <a:p>
            <a:pPr lvl="0"/>
            <a:r>
              <a:rPr lang="ru-RU" sz="1600" dirty="0" smtClean="0"/>
              <a:t>не ругать ребенка в присутствии друзей и других родственников;</a:t>
            </a:r>
          </a:p>
          <a:p>
            <a:pPr lvl="0"/>
            <a:r>
              <a:rPr lang="ru-RU" sz="1600" dirty="0" smtClean="0"/>
              <a:t>не сравнивать с другими детьми;</a:t>
            </a:r>
          </a:p>
          <a:p>
            <a:pPr lvl="0"/>
            <a:r>
              <a:rPr lang="ru-RU" sz="1600" dirty="0" smtClean="0"/>
              <a:t>не унижать и не оскорблять ребенка в словесной форме;</a:t>
            </a:r>
          </a:p>
          <a:p>
            <a:pPr lvl="0"/>
            <a:r>
              <a:rPr lang="ru-RU" sz="1600" dirty="0" smtClean="0"/>
              <a:t>не наказывать, лишая ребенка удовольствия;</a:t>
            </a:r>
          </a:p>
          <a:p>
            <a:pPr lvl="0"/>
            <a:r>
              <a:rPr lang="ru-RU" sz="1600" dirty="0" smtClean="0"/>
              <a:t>постепенно приучать ребенка к самоконтролю и самоорганизации;</a:t>
            </a:r>
          </a:p>
          <a:p>
            <a:pPr lvl="0"/>
            <a:r>
              <a:rPr lang="ru-RU" sz="1600" dirty="0" smtClean="0"/>
              <a:t>при выборе </a:t>
            </a:r>
            <a:r>
              <a:rPr lang="ru-RU" sz="1600" dirty="0" err="1" smtClean="0"/>
              <a:t>спецкласса</a:t>
            </a:r>
            <a:r>
              <a:rPr lang="ru-RU" sz="1600" dirty="0" smtClean="0"/>
              <a:t>  или  </a:t>
            </a:r>
            <a:r>
              <a:rPr lang="ru-RU" sz="1600" dirty="0" err="1" smtClean="0"/>
              <a:t>спецкружка</a:t>
            </a:r>
            <a:r>
              <a:rPr lang="ru-RU" sz="1600" dirty="0" smtClean="0"/>
              <a:t>  учитывать способности и заинтересованность ребенка;</a:t>
            </a:r>
          </a:p>
          <a:p>
            <a:pPr lvl="0"/>
            <a:r>
              <a:rPr lang="ru-RU" sz="1600" dirty="0" smtClean="0"/>
              <a:t>не забывать о неформальном общении с ребенком в доброжелательном тоне;</a:t>
            </a:r>
          </a:p>
          <a:p>
            <a:pPr lvl="0"/>
            <a:r>
              <a:rPr lang="ru-RU" sz="1600" dirty="0" smtClean="0"/>
              <a:t>активно демонстрировать свою заинтересованность в школьной жизни ребенка;</a:t>
            </a:r>
          </a:p>
          <a:p>
            <a:pPr lvl="0"/>
            <a:r>
              <a:rPr lang="ru-RU" sz="1600" dirty="0" smtClean="0"/>
              <a:t>поддерживать ребенка в сложных эмоциональных состояниях;</a:t>
            </a:r>
          </a:p>
          <a:p>
            <a:pPr lvl="0"/>
            <a:r>
              <a:rPr lang="ru-RU" sz="1600" dirty="0" smtClean="0"/>
              <a:t>контролировать состояние здоровья ребенка;</a:t>
            </a:r>
          </a:p>
          <a:p>
            <a:pPr lvl="0"/>
            <a:r>
              <a:rPr lang="ru-RU" sz="1600" dirty="0" smtClean="0"/>
              <a:t>быть терпеливыми и чаще вспоминать о любви к ребенку, о его ценности.</a:t>
            </a:r>
          </a:p>
          <a:p>
            <a:pPr>
              <a:buNone/>
            </a:pPr>
            <a:r>
              <a:rPr lang="ru-RU" sz="1600" b="1" dirty="0" smtClean="0"/>
              <a:t>Адаптация ребенка к 5 классу</a:t>
            </a:r>
            <a:r>
              <a:rPr lang="ru-RU" sz="1600" dirty="0" smtClean="0"/>
              <a:t> непременно пройдет успешно, если ребенок будет ощущать родительскую любовь и поддержку. Терпения нам  и успехов нашим  </a:t>
            </a:r>
            <a:r>
              <a:rPr lang="ru-RU" sz="1600" dirty="0" smtClean="0"/>
              <a:t>школьникам!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«Мы- первоклашки»</a:t>
            </a:r>
            <a:endParaRPr lang="ru-RU" dirty="0"/>
          </a:p>
        </p:txBody>
      </p:sp>
      <p:pic>
        <p:nvPicPr>
          <p:cNvPr id="4" name="Содержимое 3" descr="I:\DCIM\100PHOTO\SAM_8727.JPG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Цели и задачи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   Целью  и задачами психолого-педагогического сопровождения является создание необходимых условий для быстрого и безболезненного вхождения ребенка в школьную жизнь</a:t>
            </a:r>
            <a:r>
              <a:rPr lang="ru-RU" i="1" dirty="0" smtClean="0"/>
              <a:t>.  </a:t>
            </a:r>
            <a:r>
              <a:rPr lang="ru-RU" dirty="0" smtClean="0"/>
              <a:t>Помочь ребенку принять позицию школьника,</a:t>
            </a:r>
            <a:r>
              <a:rPr lang="ru-RU" i="1" dirty="0" smtClean="0"/>
              <a:t> </a:t>
            </a:r>
            <a:r>
              <a:rPr lang="ru-RU" dirty="0" smtClean="0"/>
              <a:t>осознать появление нового сообщества – класса; ввести понятие    оценки, самооценки и различные её критерии. Обучить школьников навыкам учебного сотрудничества с учителем и одноклассниками.  Адаптировать учебный процесс к индивидуальным возможностям каждого ученика.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Учимся общаться</a:t>
            </a:r>
            <a:endParaRPr lang="ru-RU" dirty="0"/>
          </a:p>
        </p:txBody>
      </p:sp>
      <p:pic>
        <p:nvPicPr>
          <p:cNvPr id="4" name="Содержимое 3" descr="I:\DCIM\100PHOTO\SAM_8729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2071678"/>
            <a:ext cx="4214842" cy="36433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I:\DCIM\100PHOTO\SAM_8732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2071678"/>
            <a:ext cx="4000528" cy="36433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Диагностическая работа</a:t>
            </a:r>
            <a:endParaRPr lang="ru-RU" dirty="0"/>
          </a:p>
        </p:txBody>
      </p:sp>
      <p:pic>
        <p:nvPicPr>
          <p:cNvPr id="4" name="Содержимое 3" descr="I:\DCIM\100PHOTO\SAM_8737.JPG"/>
          <p:cNvPicPr>
            <a:picLocks noGrp="1"/>
          </p:cNvPicPr>
          <p:nvPr>
            <p:ph idx="1"/>
          </p:nvPr>
        </p:nvPicPr>
        <p:blipFill>
          <a:blip r:embed="rId2"/>
          <a:srcRect r="3448" b="16667"/>
          <a:stretch>
            <a:fillRect/>
          </a:stretch>
        </p:blipFill>
        <p:spPr bwMode="auto">
          <a:xfrm>
            <a:off x="214283" y="1857364"/>
            <a:ext cx="4214841" cy="35004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I:\DCIM\100PHOTO\SAM_8734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857364"/>
            <a:ext cx="4214842" cy="3571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Методики исследования  </a:t>
            </a:r>
            <a:r>
              <a:rPr lang="ru-RU" dirty="0" smtClean="0"/>
              <a:t>адаптации первоклассников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428736"/>
            <a:ext cx="8329642" cy="5000660"/>
          </a:xfrm>
        </p:spPr>
        <p:txBody>
          <a:bodyPr>
            <a:noAutofit/>
          </a:bodyPr>
          <a:lstStyle/>
          <a:p>
            <a:pPr lvl="0"/>
            <a:r>
              <a:rPr lang="ru-RU" sz="1800" dirty="0" smtClean="0"/>
              <a:t>определение </a:t>
            </a:r>
            <a:r>
              <a:rPr lang="ru-RU" sz="1800" dirty="0" err="1" smtClean="0"/>
              <a:t>сформированности</a:t>
            </a:r>
            <a:r>
              <a:rPr lang="ru-RU" sz="1800" dirty="0" smtClean="0"/>
              <a:t> «внутренней позиции школьника» Методика помогает выяснить, осознает ли ребенок цели и важность учения, как воспринимает  учебный процесс, для чего он ходит в школу.</a:t>
            </a:r>
          </a:p>
          <a:p>
            <a:pPr lvl="0"/>
            <a:r>
              <a:rPr lang="ru-RU" sz="1800" dirty="0" smtClean="0"/>
              <a:t>определение мотивов учения. Методика направлена на изучение </a:t>
            </a:r>
            <a:r>
              <a:rPr lang="ru-RU" sz="1800" dirty="0" err="1" smtClean="0"/>
              <a:t>сформированности</a:t>
            </a:r>
            <a:r>
              <a:rPr lang="ru-RU" sz="1800" dirty="0" smtClean="0"/>
              <a:t> мотивов учения, выявление ведущего мотива.</a:t>
            </a:r>
          </a:p>
          <a:p>
            <a:pPr lvl="0"/>
            <a:r>
              <a:rPr lang="ru-RU" sz="1800" dirty="0" smtClean="0"/>
              <a:t>исследование  адаптации методом </a:t>
            </a:r>
            <a:r>
              <a:rPr lang="ru-RU" sz="1800" dirty="0" err="1" smtClean="0"/>
              <a:t>Люшера</a:t>
            </a:r>
            <a:r>
              <a:rPr lang="ru-RU" sz="1800" dirty="0" smtClean="0"/>
              <a:t>- определение эмоционального состояния  ребенка в школе, наличия положительных  и отрицательных эмоций в различных  учебных ситуациях. Выявляется эмоциональная самооценка  ребенка.</a:t>
            </a:r>
          </a:p>
          <a:p>
            <a:pPr lvl="0"/>
            <a:r>
              <a:rPr lang="ru-RU" sz="1800" dirty="0" smtClean="0"/>
              <a:t>проективная методика диагностики школьной тревожности. С ее помощью выявляется уровень  школьной тревожности, анализируются  школьные ситуации, вызывающие у ребенка страх, напряжение, дискомфорт.</a:t>
            </a:r>
          </a:p>
          <a:p>
            <a:pPr lvl="0"/>
            <a:r>
              <a:rPr lang="ru-RU" sz="1800" dirty="0" smtClean="0"/>
              <a:t>рисуночная методика «Рисунок человека»- позволяет  определить уровень  умственного развития ребенка, выявить детей с отставанием от возрастной нормы, что может являться следствием  нарушения интеллектуального развития ребенка.</a:t>
            </a: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 для пятиклассников: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ru-RU" dirty="0" smtClean="0"/>
              <a:t>сформировать навыки и умения обучения в новых условиях;</a:t>
            </a:r>
          </a:p>
          <a:p>
            <a:pPr lvl="0"/>
            <a:r>
              <a:rPr lang="ru-RU" dirty="0" smtClean="0"/>
              <a:t>сформировать представления о себе как о личности с возможностями разностороннего развития;</a:t>
            </a:r>
          </a:p>
          <a:p>
            <a:pPr lvl="0"/>
            <a:r>
              <a:rPr lang="ru-RU" dirty="0" smtClean="0"/>
              <a:t>развивать </a:t>
            </a:r>
            <a:r>
              <a:rPr lang="ru-RU" dirty="0" err="1" smtClean="0"/>
              <a:t>эмпатию</a:t>
            </a:r>
            <a:r>
              <a:rPr lang="ru-RU" dirty="0" smtClean="0"/>
              <a:t>;</a:t>
            </a:r>
          </a:p>
          <a:p>
            <a:pPr lvl="0"/>
            <a:r>
              <a:rPr lang="ru-RU" dirty="0" smtClean="0"/>
              <a:t>научиться контролировать свои эмоции, управлять ими;</a:t>
            </a:r>
          </a:p>
          <a:p>
            <a:pPr lvl="0"/>
            <a:r>
              <a:rPr lang="ru-RU" dirty="0" smtClean="0"/>
              <a:t>развивать умение добиваться цели;</a:t>
            </a:r>
          </a:p>
          <a:p>
            <a:pPr lvl="0"/>
            <a:r>
              <a:rPr lang="ru-RU" dirty="0" smtClean="0"/>
              <a:t>развивать в себе умение соревноваться и сравнивать свои и чужие результаты;</a:t>
            </a:r>
          </a:p>
          <a:p>
            <a:pPr lvl="0"/>
            <a:r>
              <a:rPr lang="ru-RU" dirty="0" smtClean="0"/>
              <a:t>научиться принимать успехи и поражения;</a:t>
            </a:r>
          </a:p>
          <a:p>
            <a:pPr lvl="0"/>
            <a:r>
              <a:rPr lang="ru-RU" dirty="0" smtClean="0"/>
              <a:t>сформировать навыки сотрудничества внутри коллектива;</a:t>
            </a:r>
          </a:p>
          <a:p>
            <a:pPr lvl="0"/>
            <a:r>
              <a:rPr lang="ru-RU" dirty="0" smtClean="0"/>
              <a:t>развивать учебную мотивацию, познавательную активность; развивать в себе самостоятельность и ответственно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«Мы- пятиклассники»</a:t>
            </a:r>
            <a:endParaRPr lang="ru-RU" dirty="0"/>
          </a:p>
        </p:txBody>
      </p:sp>
      <p:pic>
        <p:nvPicPr>
          <p:cNvPr id="4" name="Содержимое 3" descr="I:\DCIM\100PHOTO\SAM_8671.JPG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Диагностическая работа</a:t>
            </a:r>
            <a:endParaRPr lang="ru-RU" dirty="0"/>
          </a:p>
        </p:txBody>
      </p:sp>
      <p:pic>
        <p:nvPicPr>
          <p:cNvPr id="4" name="Содержимое 3" descr="I:\DCIM\100PHOTO\SAM_8735.JPG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Цели и задачи диагностической работы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643050"/>
            <a:ext cx="8258204" cy="4483113"/>
          </a:xfrm>
        </p:spPr>
        <p:txBody>
          <a:bodyPr>
            <a:normAutofit fontScale="92500"/>
          </a:bodyPr>
          <a:lstStyle/>
          <a:p>
            <a:pPr lvl="0"/>
            <a:r>
              <a:rPr lang="ru-RU" dirty="0" smtClean="0"/>
              <a:t>определить </a:t>
            </a:r>
            <a:r>
              <a:rPr lang="ru-RU" dirty="0" smtClean="0"/>
              <a:t>уровень социально-психологической адаптации учащихся  класса;</a:t>
            </a:r>
          </a:p>
          <a:p>
            <a:pPr lvl="0"/>
            <a:r>
              <a:rPr lang="ru-RU" dirty="0" smtClean="0"/>
              <a:t>выявить группу школьников, испытывающих трудности в адаптации, и определить характер и природу трудностей в каждом случае;</a:t>
            </a:r>
          </a:p>
          <a:p>
            <a:pPr lvl="0"/>
            <a:r>
              <a:rPr lang="ru-RU" dirty="0" smtClean="0"/>
              <a:t>определить пути оказания помощи детям, испытывающим трудности в процессе адаптации.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</TotalTime>
  <Words>602</Words>
  <Application>Microsoft Office PowerPoint</Application>
  <PresentationFormat>Экран (4:3)</PresentationFormat>
  <Paragraphs>56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Психолого-педагогическое сопровождение обучающихся первого, пятого классов в период адаптации   Педагог-психолог школы Шамирян Кармела Левоновна</vt:lpstr>
      <vt:lpstr>Цели и задачи</vt:lpstr>
      <vt:lpstr>Учимся общаться</vt:lpstr>
      <vt:lpstr>Диагностическая работа</vt:lpstr>
      <vt:lpstr>Методики исследования  адаптации первоклассников</vt:lpstr>
      <vt:lpstr>Задачи для пятиклассников:</vt:lpstr>
      <vt:lpstr>«Мы- пятиклассники»</vt:lpstr>
      <vt:lpstr>Диагностическая работа</vt:lpstr>
      <vt:lpstr>Цели и задачи диагностической работы</vt:lpstr>
      <vt:lpstr>Методики, используемые  для выявления уровня адаптации учащихся 5 класса</vt:lpstr>
      <vt:lpstr>Рекомендации для учителей и родителей</vt:lpstr>
      <vt:lpstr>Советы родителям</vt:lpstr>
      <vt:lpstr>«Мы- первоклашки»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Психолого-педагогическое сопровождение обучающихся в период адаптации   Педагог-психолог школы Шамирян Кармела Левоновна</dc:title>
  <dc:creator>учитель</dc:creator>
  <cp:lastModifiedBy>учитель</cp:lastModifiedBy>
  <cp:revision>6</cp:revision>
  <dcterms:created xsi:type="dcterms:W3CDTF">2017-11-10T11:24:21Z</dcterms:created>
  <dcterms:modified xsi:type="dcterms:W3CDTF">2017-11-15T05:12:42Z</dcterms:modified>
</cp:coreProperties>
</file>