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6"/>
  </p:notesMasterIdLst>
  <p:sldIdLst>
    <p:sldId id="256" r:id="rId2"/>
    <p:sldId id="264" r:id="rId3"/>
    <p:sldId id="265" r:id="rId4"/>
    <p:sldId id="263" r:id="rId5"/>
    <p:sldId id="266" r:id="rId6"/>
    <p:sldId id="257" r:id="rId7"/>
    <p:sldId id="258" r:id="rId8"/>
    <p:sldId id="259" r:id="rId9"/>
    <p:sldId id="260" r:id="rId10"/>
    <p:sldId id="261" r:id="rId11"/>
    <p:sldId id="262"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3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AB9F93-2E74-4DE2-B173-1618EB0F3500}" type="datetimeFigureOut">
              <a:rPr lang="ru-RU" smtClean="0"/>
              <a:t>21.12.2016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41DC8E-BB01-4552-B719-3D84C71E0C78}" type="slidenum">
              <a:rPr lang="ru-RU" smtClean="0"/>
              <a:t>‹#›</a:t>
            </a:fld>
            <a:endParaRPr lang="ru-RU"/>
          </a:p>
        </p:txBody>
      </p:sp>
    </p:spTree>
    <p:extLst>
      <p:ext uri="{BB962C8B-B14F-4D97-AF65-F5344CB8AC3E}">
        <p14:creationId xmlns:p14="http://schemas.microsoft.com/office/powerpoint/2010/main" val="766551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641DC8E-BB01-4552-B719-3D84C71E0C78}" type="slidenum">
              <a:rPr lang="ru-RU" smtClean="0"/>
              <a:t>12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04079C26-7228-4848-9BBB-3E4FE572D05B}" type="datetimeFigureOut">
              <a:rPr lang="ru-RU" smtClean="0"/>
              <a:pPr/>
              <a:t>21.12.2016</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34F09AC-022A-44F1-83BA-335C104AB618}"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4079C26-7228-4848-9BBB-3E4FE572D05B}" type="datetimeFigureOut">
              <a:rPr lang="ru-RU" smtClean="0"/>
              <a:pPr/>
              <a:t>21.12.2016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34F09AC-022A-44F1-83BA-335C104AB61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4079C26-7228-4848-9BBB-3E4FE572D05B}" type="datetimeFigureOut">
              <a:rPr lang="ru-RU" smtClean="0"/>
              <a:pPr/>
              <a:t>21.12.2016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34F09AC-022A-44F1-83BA-335C104AB61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4079C26-7228-4848-9BBB-3E4FE572D05B}" type="datetimeFigureOut">
              <a:rPr lang="ru-RU" smtClean="0"/>
              <a:pPr/>
              <a:t>21.12.2016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34F09AC-022A-44F1-83BA-335C104AB61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04079C26-7228-4848-9BBB-3E4FE572D05B}" type="datetimeFigureOut">
              <a:rPr lang="ru-RU" smtClean="0"/>
              <a:pPr/>
              <a:t>21.12.2016</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34F09AC-022A-44F1-83BA-335C104AB618}"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4079C26-7228-4848-9BBB-3E4FE572D05B}" type="datetimeFigureOut">
              <a:rPr lang="ru-RU" smtClean="0"/>
              <a:pPr/>
              <a:t>21.12.2016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F34F09AC-022A-44F1-83BA-335C104AB618}"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04079C26-7228-4848-9BBB-3E4FE572D05B}" type="datetimeFigureOut">
              <a:rPr lang="ru-RU" smtClean="0"/>
              <a:pPr/>
              <a:t>21.12.2016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F34F09AC-022A-44F1-83BA-335C104AB61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04079C26-7228-4848-9BBB-3E4FE572D05B}" type="datetimeFigureOut">
              <a:rPr lang="ru-RU" smtClean="0"/>
              <a:pPr/>
              <a:t>21.12.2016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F34F09AC-022A-44F1-83BA-335C104AB618}"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04079C26-7228-4848-9BBB-3E4FE572D05B}" type="datetimeFigureOut">
              <a:rPr lang="ru-RU" smtClean="0"/>
              <a:pPr/>
              <a:t>21.12.2016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F34F09AC-022A-44F1-83BA-335C104AB61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04079C26-7228-4848-9BBB-3E4FE572D05B}" type="datetimeFigureOut">
              <a:rPr lang="ru-RU" smtClean="0"/>
              <a:pPr/>
              <a:t>21.12.2016</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34F09AC-022A-44F1-83BA-335C104AB618}"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04079C26-7228-4848-9BBB-3E4FE572D05B}" type="datetimeFigureOut">
              <a:rPr lang="ru-RU" smtClean="0"/>
              <a:pPr/>
              <a:t>21.12.2016</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34F09AC-022A-44F1-83BA-335C104AB618}"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04079C26-7228-4848-9BBB-3E4FE572D05B}" type="datetimeFigureOut">
              <a:rPr lang="ru-RU" smtClean="0"/>
              <a:pPr/>
              <a:t>21.12.2016</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F34F09AC-022A-44F1-83BA-335C104AB618}"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76673"/>
            <a:ext cx="7772400" cy="936103"/>
          </a:xfrm>
        </p:spPr>
        <p:txBody>
          <a:bodyPr>
            <a:normAutofit/>
          </a:bodyPr>
          <a:lstStyle/>
          <a:p>
            <a:endParaRPr lang="ru-RU" dirty="0"/>
          </a:p>
        </p:txBody>
      </p:sp>
      <p:sp>
        <p:nvSpPr>
          <p:cNvPr id="3" name="Подзаголовок 2"/>
          <p:cNvSpPr>
            <a:spLocks noGrp="1"/>
          </p:cNvSpPr>
          <p:nvPr>
            <p:ph type="subTitle" idx="1"/>
          </p:nvPr>
        </p:nvSpPr>
        <p:spPr>
          <a:xfrm>
            <a:off x="1371600" y="4725144"/>
            <a:ext cx="5792688" cy="913656"/>
          </a:xfrm>
        </p:spPr>
        <p:txBody>
          <a:bodyPr>
            <a:normAutofit/>
          </a:bodyPr>
          <a:lstStyle/>
          <a:p>
            <a:endParaRPr lang="ru-RU" sz="2800" dirty="0" smtClean="0">
              <a:solidFill>
                <a:schemeClr val="tx2">
                  <a:lumMod val="75000"/>
                </a:schemeClr>
              </a:solidFill>
            </a:endParaRPr>
          </a:p>
          <a:p>
            <a:endParaRPr lang="ru-RU" sz="2800" b="1" dirty="0" smtClean="0">
              <a:solidFill>
                <a:schemeClr val="tx1">
                  <a:lumMod val="75000"/>
                  <a:lumOff val="25000"/>
                </a:schemeClr>
              </a:solidFill>
            </a:endParaRPr>
          </a:p>
          <a:p>
            <a:endParaRPr lang="ru-RU" sz="2800" dirty="0"/>
          </a:p>
          <a:p>
            <a:endParaRPr lang="ru-RU" sz="2800" dirty="0" smtClean="0"/>
          </a:p>
          <a:p>
            <a:endParaRPr lang="ru-RU" dirty="0"/>
          </a:p>
        </p:txBody>
      </p:sp>
      <p:pic>
        <p:nvPicPr>
          <p:cNvPr id="5" name="Рисунок 4" descr="http://www.pastushok.spb.ru/images/ang34.jpg"/>
          <p:cNvPicPr/>
          <p:nvPr/>
        </p:nvPicPr>
        <p:blipFill>
          <a:blip r:embed="rId2" cstate="print"/>
          <a:srcRect r="-15" b="9344"/>
          <a:stretch>
            <a:fillRect/>
          </a:stretch>
        </p:blipFill>
        <p:spPr bwMode="auto">
          <a:xfrm>
            <a:off x="142844" y="500042"/>
            <a:ext cx="2928958" cy="5072098"/>
          </a:xfrm>
          <a:prstGeom prst="rect">
            <a:avLst/>
          </a:prstGeom>
          <a:noFill/>
          <a:ln w="9525">
            <a:noFill/>
            <a:miter lim="800000"/>
            <a:headEnd/>
            <a:tailEnd/>
          </a:ln>
        </p:spPr>
      </p:pic>
      <p:pic>
        <p:nvPicPr>
          <p:cNvPr id="6" name="Рисунок 5" descr="http://fs133.rover.info/show/71495779/71495779.jpg?1600"/>
          <p:cNvPicPr/>
          <p:nvPr/>
        </p:nvPicPr>
        <p:blipFill>
          <a:blip r:embed="rId3" cstate="print"/>
          <a:srcRect l="2657" t="1833" r="7730" b="7166"/>
          <a:stretch>
            <a:fillRect/>
          </a:stretch>
        </p:blipFill>
        <p:spPr bwMode="auto">
          <a:xfrm>
            <a:off x="3000364" y="500042"/>
            <a:ext cx="2928958" cy="5072098"/>
          </a:xfrm>
          <a:prstGeom prst="rect">
            <a:avLst/>
          </a:prstGeom>
          <a:noFill/>
          <a:ln w="9525">
            <a:noFill/>
            <a:miter lim="800000"/>
            <a:headEnd/>
            <a:tailEnd/>
          </a:ln>
        </p:spPr>
      </p:pic>
      <p:pic>
        <p:nvPicPr>
          <p:cNvPr id="7" name="Рисунок 6" descr="https://www.avent-live.ru/pics/_600_600_90_75173495139465776.jpg"/>
          <p:cNvPicPr/>
          <p:nvPr/>
        </p:nvPicPr>
        <p:blipFill>
          <a:blip r:embed="rId4" cstate="print"/>
          <a:srcRect/>
          <a:stretch>
            <a:fillRect/>
          </a:stretch>
        </p:blipFill>
        <p:spPr bwMode="auto">
          <a:xfrm>
            <a:off x="5929322" y="500042"/>
            <a:ext cx="3000396" cy="5072058"/>
          </a:xfrm>
          <a:prstGeom prst="rect">
            <a:avLst/>
          </a:prstGeom>
          <a:noFill/>
          <a:ln w="9525">
            <a:noFill/>
            <a:miter lim="800000"/>
            <a:headEnd/>
            <a:tailEnd/>
          </a:ln>
        </p:spPr>
      </p:pic>
    </p:spTree>
    <p:extLst>
      <p:ext uri="{BB962C8B-B14F-4D97-AF65-F5344CB8AC3E}">
        <p14:creationId xmlns:p14="http://schemas.microsoft.com/office/powerpoint/2010/main" val="2926195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a:bodyPr>
          <a:lstStyle/>
          <a:p>
            <a:pPr marL="0" indent="0">
              <a:buNone/>
            </a:pPr>
            <a:r>
              <a:rPr lang="ru-RU" sz="2000" dirty="0"/>
              <a:t>Неожиданно небо озарилось дивным светом- Ангел Божий  явился им в славе небесной и произнес :»Я возвещаю вам великую радость, которая будет  радостью всем  людям, ибо ныне родился вам в городе </a:t>
            </a:r>
            <a:r>
              <a:rPr lang="ru-RU" sz="2000" dirty="0" err="1"/>
              <a:t>Давидовом</a:t>
            </a:r>
            <a:r>
              <a:rPr lang="ru-RU" sz="2000" dirty="0"/>
              <a:t> Спаситель, который есть Христос Господь». Едва Ангел произнес эти слова, как небесный свет стал еще ярче- взорам изумленных пастухов предстало великое множество Ангелов. Над погруженной в сон  землей раздалась их торжественная песнь: «Слава в вышних Богу, и на земле мир, в человеках благоволение»</a:t>
            </a:r>
          </a:p>
          <a:p>
            <a:endParaRPr lang="ru-RU" dirty="0"/>
          </a:p>
        </p:txBody>
      </p:sp>
      <p:pic>
        <p:nvPicPr>
          <p:cNvPr id="3074" name="Picture 2" descr="C:\Users\Камо\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382" y="4221088"/>
            <a:ext cx="3649732" cy="2376264"/>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descr="C:\Users\Камо\Desktop\05-rozhdestvo-00.jpg"/>
          <p:cNvPicPr/>
          <p:nvPr/>
        </p:nvPicPr>
        <p:blipFill>
          <a:blip r:embed="rId3">
            <a:extLst>
              <a:ext uri="{28A0092B-C50C-407E-A947-70E740481C1C}">
                <a14:useLocalDpi xmlns:a14="http://schemas.microsoft.com/office/drawing/2010/main" val="0"/>
              </a:ext>
            </a:extLst>
          </a:blip>
          <a:srcRect/>
          <a:stretch>
            <a:fillRect/>
          </a:stretch>
        </p:blipFill>
        <p:spPr bwMode="auto">
          <a:xfrm>
            <a:off x="4518975" y="4149080"/>
            <a:ext cx="4032448" cy="2520279"/>
          </a:xfrm>
          <a:prstGeom prst="rect">
            <a:avLst/>
          </a:prstGeom>
          <a:noFill/>
          <a:ln>
            <a:noFill/>
          </a:ln>
        </p:spPr>
      </p:pic>
    </p:spTree>
    <p:extLst>
      <p:ext uri="{BB962C8B-B14F-4D97-AF65-F5344CB8AC3E}">
        <p14:creationId xmlns:p14="http://schemas.microsoft.com/office/powerpoint/2010/main" val="36179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buNone/>
            </a:pPr>
            <a:r>
              <a:rPr lang="ru-RU" sz="2000" dirty="0" smtClean="0"/>
              <a:t>Потрясенные пастухи решили пойти в Вифлеем и посмотреть , что же там случилось. </a:t>
            </a:r>
            <a:r>
              <a:rPr lang="ru-RU" sz="2000" dirty="0" smtClean="0"/>
              <a:t>Необычайный </a:t>
            </a:r>
            <a:r>
              <a:rPr lang="ru-RU" sz="2000" dirty="0" smtClean="0"/>
              <a:t>свет от пещеры, находившийся недалеко  от городских ворот , привлек </a:t>
            </a:r>
            <a:r>
              <a:rPr lang="ru-RU" sz="2000" dirty="0" smtClean="0"/>
              <a:t>внимание пастухов. </a:t>
            </a:r>
            <a:r>
              <a:rPr lang="ru-RU" sz="2000" dirty="0" smtClean="0"/>
              <a:t>Заглянув туда, они нашли Марию и Иосифа, и Младенца, лежавшего в яслях и поклонились Ему. Новорожденного праведный Иосиф  назвал </a:t>
            </a:r>
            <a:r>
              <a:rPr lang="ru-RU" sz="2000" dirty="0" smtClean="0"/>
              <a:t> </a:t>
            </a:r>
            <a:r>
              <a:rPr lang="ru-RU" sz="2000" dirty="0" smtClean="0"/>
              <a:t>как и было возвещено Архангелом, Иисусом.</a:t>
            </a:r>
            <a:endParaRPr lang="ru-RU" sz="2000" dirty="0"/>
          </a:p>
        </p:txBody>
      </p:sp>
      <p:pic>
        <p:nvPicPr>
          <p:cNvPr id="4" name="Рисунок 3" descr="C:\Users\Камо\Desktop\images (1).jpg"/>
          <p:cNvPicPr/>
          <p:nvPr/>
        </p:nvPicPr>
        <p:blipFill>
          <a:blip r:embed="rId2">
            <a:extLst>
              <a:ext uri="{28A0092B-C50C-407E-A947-70E740481C1C}">
                <a14:useLocalDpi xmlns:a14="http://schemas.microsoft.com/office/drawing/2010/main" val="0"/>
              </a:ext>
            </a:extLst>
          </a:blip>
          <a:srcRect/>
          <a:stretch>
            <a:fillRect/>
          </a:stretch>
        </p:blipFill>
        <p:spPr bwMode="auto">
          <a:xfrm>
            <a:off x="2357422" y="3500438"/>
            <a:ext cx="3887862" cy="3143272"/>
          </a:xfrm>
          <a:prstGeom prst="rect">
            <a:avLst/>
          </a:prstGeom>
          <a:noFill/>
          <a:ln>
            <a:noFill/>
          </a:ln>
        </p:spPr>
      </p:pic>
    </p:spTree>
    <p:extLst>
      <p:ext uri="{BB962C8B-B14F-4D97-AF65-F5344CB8AC3E}">
        <p14:creationId xmlns:p14="http://schemas.microsoft.com/office/powerpoint/2010/main" val="170004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dirty="0"/>
          </a:p>
        </p:txBody>
      </p:sp>
      <p:sp>
        <p:nvSpPr>
          <p:cNvPr id="2" name="Содержимое 1"/>
          <p:cNvSpPr>
            <a:spLocks noGrp="1"/>
          </p:cNvSpPr>
          <p:nvPr>
            <p:ph idx="1"/>
          </p:nvPr>
        </p:nvSpPr>
        <p:spPr/>
        <p:txBody>
          <a:bodyPr>
            <a:normAutofit fontScale="70000" lnSpcReduction="20000"/>
          </a:bodyPr>
          <a:lstStyle/>
          <a:p>
            <a:pPr>
              <a:buNone/>
            </a:pPr>
            <a:r>
              <a:rPr lang="ru-RU" dirty="0" smtClean="0"/>
              <a:t>Узнали об этом событии и волхвы- </a:t>
            </a:r>
          </a:p>
          <a:p>
            <a:pPr>
              <a:buNone/>
            </a:pPr>
            <a:r>
              <a:rPr lang="ru-RU" dirty="0" smtClean="0"/>
              <a:t>древние ученые, которые </a:t>
            </a:r>
          </a:p>
          <a:p>
            <a:pPr>
              <a:buNone/>
            </a:pPr>
            <a:r>
              <a:rPr lang="ru-RU" dirty="0" smtClean="0"/>
              <a:t>постигали </a:t>
            </a:r>
            <a:r>
              <a:rPr lang="ru-RU" dirty="0" smtClean="0"/>
              <a:t>тайны мира по звёздам.</a:t>
            </a:r>
          </a:p>
          <a:p>
            <a:pPr>
              <a:buNone/>
            </a:pPr>
            <a:r>
              <a:rPr lang="ru-RU" dirty="0" smtClean="0"/>
              <a:t> Они верили, что при рождении </a:t>
            </a:r>
          </a:p>
          <a:p>
            <a:pPr>
              <a:buNone/>
            </a:pPr>
            <a:r>
              <a:rPr lang="ru-RU" dirty="0" smtClean="0"/>
              <a:t>великого человека на небе  </a:t>
            </a:r>
          </a:p>
          <a:p>
            <a:pPr>
              <a:buNone/>
            </a:pPr>
            <a:r>
              <a:rPr lang="ru-RU" dirty="0" smtClean="0"/>
              <a:t>появляется особенная звезда. </a:t>
            </a:r>
          </a:p>
          <a:p>
            <a:pPr>
              <a:buNone/>
            </a:pPr>
            <a:r>
              <a:rPr lang="ru-RU" dirty="0" smtClean="0"/>
              <a:t>Увидев яркую звезду, </a:t>
            </a:r>
          </a:p>
          <a:p>
            <a:pPr>
              <a:buNone/>
            </a:pPr>
            <a:r>
              <a:rPr lang="ru-RU" dirty="0" smtClean="0"/>
              <a:t>которая неожиданно вспыхнула </a:t>
            </a:r>
          </a:p>
          <a:p>
            <a:pPr>
              <a:buNone/>
            </a:pPr>
            <a:r>
              <a:rPr lang="ru-RU" dirty="0" smtClean="0"/>
              <a:t>на небе и засияла, и волхвы </a:t>
            </a:r>
          </a:p>
          <a:p>
            <a:pPr>
              <a:buNone/>
            </a:pPr>
            <a:r>
              <a:rPr lang="ru-RU" dirty="0" smtClean="0"/>
              <a:t>поняли, что ожидаемый </a:t>
            </a:r>
          </a:p>
          <a:p>
            <a:pPr>
              <a:buNone/>
            </a:pPr>
            <a:r>
              <a:rPr lang="ru-RU" dirty="0" smtClean="0"/>
              <a:t>Младенец родился .</a:t>
            </a:r>
          </a:p>
          <a:p>
            <a:pPr>
              <a:buNone/>
            </a:pPr>
            <a:r>
              <a:rPr lang="ru-RU" dirty="0" smtClean="0"/>
              <a:t> Именно эта звезда,</a:t>
            </a:r>
          </a:p>
          <a:p>
            <a:pPr>
              <a:buNone/>
            </a:pPr>
            <a:r>
              <a:rPr lang="ru-RU" dirty="0" smtClean="0"/>
              <a:t> которой дадут имя </a:t>
            </a:r>
          </a:p>
          <a:p>
            <a:pPr>
              <a:buNone/>
            </a:pPr>
            <a:r>
              <a:rPr lang="ru-RU" dirty="0" smtClean="0"/>
              <a:t>Вифлеемская, указала волхвам путь</a:t>
            </a:r>
          </a:p>
          <a:p>
            <a:pPr>
              <a:buNone/>
            </a:pPr>
            <a:r>
              <a:rPr lang="ru-RU" dirty="0" smtClean="0"/>
              <a:t>до самой пещеры.</a:t>
            </a:r>
            <a:endParaRPr lang="ru-RU" dirty="0"/>
          </a:p>
        </p:txBody>
      </p:sp>
      <p:pic>
        <p:nvPicPr>
          <p:cNvPr id="4" name="Picture 2" descr="C:\Users\Камо\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8" y="1643050"/>
            <a:ext cx="3857650" cy="35510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sp>
        <p:nvSpPr>
          <p:cNvPr id="2" name="Содержимое 1"/>
          <p:cNvSpPr>
            <a:spLocks noGrp="1"/>
          </p:cNvSpPr>
          <p:nvPr>
            <p:ph idx="1"/>
          </p:nvPr>
        </p:nvSpPr>
        <p:spPr>
          <a:xfrm>
            <a:off x="571472" y="1500174"/>
            <a:ext cx="5286412" cy="4672343"/>
          </a:xfrm>
        </p:spPr>
        <p:txBody>
          <a:bodyPr>
            <a:normAutofit fontScale="92500" lnSpcReduction="10000"/>
          </a:bodyPr>
          <a:lstStyle/>
          <a:p>
            <a:pPr>
              <a:buNone/>
            </a:pPr>
            <a:r>
              <a:rPr lang="ru-RU" dirty="0" smtClean="0"/>
              <a:t>Жили-были три царя,</a:t>
            </a:r>
          </a:p>
          <a:p>
            <a:pPr>
              <a:buNone/>
            </a:pPr>
            <a:r>
              <a:rPr lang="ru-RU" dirty="0" smtClean="0"/>
              <a:t>Всё вокруг боготворя,</a:t>
            </a:r>
          </a:p>
          <a:p>
            <a:pPr>
              <a:buNone/>
            </a:pPr>
            <a:r>
              <a:rPr lang="ru-RU" dirty="0" smtClean="0"/>
              <a:t>Был один с далёкой Перси,</a:t>
            </a:r>
          </a:p>
          <a:p>
            <a:pPr>
              <a:buNone/>
            </a:pPr>
            <a:r>
              <a:rPr lang="ru-RU" dirty="0" smtClean="0"/>
              <a:t>А другой из </a:t>
            </a:r>
            <a:r>
              <a:rPr lang="ru-RU" dirty="0" err="1" smtClean="0"/>
              <a:t>Арави</a:t>
            </a:r>
            <a:r>
              <a:rPr lang="ru-RU" dirty="0" smtClean="0"/>
              <a:t>,</a:t>
            </a:r>
          </a:p>
          <a:p>
            <a:pPr>
              <a:buNone/>
            </a:pPr>
            <a:r>
              <a:rPr lang="ru-RU" dirty="0" smtClean="0"/>
              <a:t>Ну, а третий</a:t>
            </a:r>
          </a:p>
          <a:p>
            <a:pPr>
              <a:buNone/>
            </a:pPr>
            <a:r>
              <a:rPr lang="ru-RU" dirty="0" smtClean="0"/>
              <a:t>Царь представьте,</a:t>
            </a:r>
          </a:p>
          <a:p>
            <a:pPr>
              <a:buNone/>
            </a:pPr>
            <a:r>
              <a:rPr lang="ru-RU" dirty="0" smtClean="0"/>
              <a:t>Был из Эфиопии.</a:t>
            </a:r>
          </a:p>
          <a:p>
            <a:pPr>
              <a:buNone/>
            </a:pPr>
            <a:r>
              <a:rPr lang="ru-RU" dirty="0" smtClean="0"/>
              <a:t>Мельхиор был стар и сед, </a:t>
            </a:r>
          </a:p>
          <a:p>
            <a:pPr>
              <a:buNone/>
            </a:pPr>
            <a:r>
              <a:rPr lang="ru-RU" dirty="0" smtClean="0"/>
              <a:t>А </a:t>
            </a:r>
            <a:r>
              <a:rPr lang="ru-RU" dirty="0" err="1" smtClean="0"/>
              <a:t>Гаспар</a:t>
            </a:r>
            <a:r>
              <a:rPr lang="ru-RU" dirty="0" smtClean="0"/>
              <a:t> не знал тех бед.</a:t>
            </a:r>
          </a:p>
          <a:p>
            <a:pPr>
              <a:buNone/>
            </a:pPr>
            <a:r>
              <a:rPr lang="ru-RU" dirty="0" smtClean="0"/>
              <a:t>Валтасар был ликом чёрен,</a:t>
            </a:r>
          </a:p>
          <a:p>
            <a:pPr>
              <a:buNone/>
            </a:pPr>
            <a:r>
              <a:rPr lang="ru-RU" dirty="0" smtClean="0"/>
              <a:t>А глаза, как спелый </a:t>
            </a:r>
            <a:r>
              <a:rPr lang="ru-RU" dirty="0" err="1" smtClean="0"/>
              <a:t>тёрен</a:t>
            </a:r>
            <a:r>
              <a:rPr lang="ru-RU" dirty="0" smtClean="0"/>
              <a:t>.</a:t>
            </a:r>
          </a:p>
          <a:p>
            <a:pPr>
              <a:buNone/>
            </a:pPr>
            <a:endParaRPr lang="ru-RU" dirty="0"/>
          </a:p>
        </p:txBody>
      </p:sp>
      <p:pic>
        <p:nvPicPr>
          <p:cNvPr id="4" name="Рисунок 3" descr="http://pravgimn.edusite.ru/images/volhvi-s-darami1.jpg"/>
          <p:cNvPicPr/>
          <p:nvPr/>
        </p:nvPicPr>
        <p:blipFill>
          <a:blip r:embed="rId2" cstate="print"/>
          <a:srcRect/>
          <a:stretch>
            <a:fillRect/>
          </a:stretch>
        </p:blipFill>
        <p:spPr bwMode="auto">
          <a:xfrm>
            <a:off x="5357818" y="1714488"/>
            <a:ext cx="3357586" cy="4000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99592" y="253536"/>
            <a:ext cx="7787208" cy="655184"/>
          </a:xfrm>
        </p:spPr>
        <p:txBody>
          <a:bodyPr>
            <a:normAutofit fontScale="90000"/>
          </a:bodyPr>
          <a:lstStyle/>
          <a:p>
            <a:endParaRPr lang="ru-RU" dirty="0"/>
          </a:p>
        </p:txBody>
      </p:sp>
      <p:sp>
        <p:nvSpPr>
          <p:cNvPr id="2" name="Содержимое 1"/>
          <p:cNvSpPr>
            <a:spLocks noGrp="1"/>
          </p:cNvSpPr>
          <p:nvPr>
            <p:ph idx="1"/>
          </p:nvPr>
        </p:nvSpPr>
        <p:spPr>
          <a:xfrm>
            <a:off x="642910" y="1071547"/>
            <a:ext cx="7500990" cy="3143272"/>
          </a:xfrm>
        </p:spPr>
        <p:txBody>
          <a:bodyPr>
            <a:normAutofit/>
          </a:bodyPr>
          <a:lstStyle/>
          <a:p>
            <a:pPr marL="0" indent="0">
              <a:buNone/>
            </a:pPr>
            <a:r>
              <a:rPr lang="ru-RU" dirty="0" smtClean="0"/>
              <a:t>   Поклонившись Младенцу до  земли, волхвы вручили подарки: Золото, как царю, Ладан </a:t>
            </a:r>
            <a:r>
              <a:rPr lang="ru-RU" dirty="0" smtClean="0"/>
              <a:t>(ароматическая </a:t>
            </a:r>
            <a:r>
              <a:rPr lang="ru-RU" dirty="0" smtClean="0"/>
              <a:t>смола) как богу  при богослужении. Смирну(масло) как человеку, идущему на смерть.</a:t>
            </a:r>
            <a:endParaRPr lang="ru-RU" dirty="0"/>
          </a:p>
        </p:txBody>
      </p:sp>
      <p:pic>
        <p:nvPicPr>
          <p:cNvPr id="4" name="Рисунок 3" descr="C:\Users\Камо\Desktop\images (4).jpg"/>
          <p:cNvPicPr/>
          <p:nvPr/>
        </p:nvPicPr>
        <p:blipFill>
          <a:blip r:embed="rId2">
            <a:extLst>
              <a:ext uri="{28A0092B-C50C-407E-A947-70E740481C1C}">
                <a14:useLocalDpi xmlns:a14="http://schemas.microsoft.com/office/drawing/2010/main" val="0"/>
              </a:ext>
            </a:extLst>
          </a:blip>
          <a:srcRect/>
          <a:stretch>
            <a:fillRect/>
          </a:stretch>
        </p:blipFill>
        <p:spPr bwMode="auto">
          <a:xfrm>
            <a:off x="3214678" y="3643314"/>
            <a:ext cx="4032448" cy="2928958"/>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71472" y="152400"/>
            <a:ext cx="8115328" cy="776270"/>
          </a:xfrm>
        </p:spPr>
        <p:txBody>
          <a:bodyPr>
            <a:normAutofit fontScale="90000"/>
          </a:bodyPr>
          <a:lstStyle/>
          <a:p>
            <a:r>
              <a:rPr lang="ru-RU" dirty="0" smtClean="0"/>
              <a:t>ЗАГАДКИ                                 </a:t>
            </a:r>
            <a:endParaRPr lang="ru-RU" dirty="0"/>
          </a:p>
        </p:txBody>
      </p:sp>
      <p:sp>
        <p:nvSpPr>
          <p:cNvPr id="2" name="Содержимое 1"/>
          <p:cNvSpPr>
            <a:spLocks noGrp="1"/>
          </p:cNvSpPr>
          <p:nvPr>
            <p:ph idx="1"/>
          </p:nvPr>
        </p:nvSpPr>
        <p:spPr/>
        <p:txBody>
          <a:bodyPr>
            <a:normAutofit fontScale="92500" lnSpcReduction="20000"/>
          </a:bodyPr>
          <a:lstStyle/>
          <a:p>
            <a:pPr>
              <a:buNone/>
            </a:pPr>
            <a:r>
              <a:rPr lang="ru-RU" dirty="0" smtClean="0"/>
              <a:t>Его ждут все- от малышей , до пап и мам</a:t>
            </a:r>
          </a:p>
          <a:p>
            <a:pPr>
              <a:buNone/>
            </a:pPr>
            <a:r>
              <a:rPr lang="ru-RU" dirty="0" smtClean="0"/>
              <a:t> и все нарядные спешат на службу…</a:t>
            </a:r>
          </a:p>
          <a:p>
            <a:pPr>
              <a:buNone/>
            </a:pPr>
            <a:endParaRPr lang="ru-RU" dirty="0" smtClean="0"/>
          </a:p>
          <a:p>
            <a:pPr>
              <a:buNone/>
            </a:pPr>
            <a:r>
              <a:rPr lang="ru-RU" dirty="0" smtClean="0"/>
              <a:t>Здесь празднично, светло , приятно пахнет ладан,</a:t>
            </a:r>
          </a:p>
          <a:p>
            <a:pPr>
              <a:buNone/>
            </a:pPr>
            <a:r>
              <a:rPr lang="ru-RU" dirty="0" smtClean="0"/>
              <a:t>перед иконами горят ….</a:t>
            </a:r>
          </a:p>
          <a:p>
            <a:pPr>
              <a:buNone/>
            </a:pPr>
            <a:endParaRPr lang="ru-RU" dirty="0" smtClean="0"/>
          </a:p>
          <a:p>
            <a:pPr>
              <a:buNone/>
            </a:pPr>
            <a:r>
              <a:rPr lang="ru-RU" dirty="0" smtClean="0"/>
              <a:t>И, распушив зелёные иголочки</a:t>
            </a:r>
          </a:p>
          <a:p>
            <a:pPr>
              <a:buNone/>
            </a:pPr>
            <a:r>
              <a:rPr lang="ru-RU" dirty="0" smtClean="0"/>
              <a:t>красуются рождественские …</a:t>
            </a:r>
          </a:p>
          <a:p>
            <a:pPr>
              <a:buNone/>
            </a:pPr>
            <a:endParaRPr lang="ru-RU" dirty="0" smtClean="0"/>
          </a:p>
          <a:p>
            <a:pPr>
              <a:buNone/>
            </a:pPr>
            <a:r>
              <a:rPr lang="ru-RU" dirty="0" smtClean="0"/>
              <a:t>Чтобы с молитвою прошёл сегодня вечер,</a:t>
            </a:r>
          </a:p>
          <a:p>
            <a:pPr>
              <a:buNone/>
            </a:pPr>
            <a:r>
              <a:rPr lang="ru-RU" dirty="0" smtClean="0"/>
              <a:t>все  люди в храме зажигают …</a:t>
            </a:r>
          </a:p>
          <a:p>
            <a:pPr>
              <a:buNone/>
            </a:pPr>
            <a:endParaRPr lang="ru-RU" dirty="0" smtClean="0"/>
          </a:p>
          <a:p>
            <a:pPr>
              <a:buNone/>
            </a:pPr>
            <a:endParaRPr lang="ru-RU"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00100" y="152400"/>
            <a:ext cx="7686700" cy="704832"/>
          </a:xfrm>
        </p:spPr>
        <p:txBody>
          <a:bodyPr>
            <a:normAutofit fontScale="90000"/>
          </a:bodyPr>
          <a:lstStyle/>
          <a:p>
            <a:r>
              <a:rPr lang="ru-RU" dirty="0" smtClean="0"/>
              <a:t>        ЗАГАДКИ (продолжение)</a:t>
            </a:r>
            <a:endParaRPr lang="ru-RU" dirty="0"/>
          </a:p>
        </p:txBody>
      </p:sp>
      <p:sp>
        <p:nvSpPr>
          <p:cNvPr id="2" name="Содержимое 1"/>
          <p:cNvSpPr>
            <a:spLocks noGrp="1"/>
          </p:cNvSpPr>
          <p:nvPr>
            <p:ph idx="1"/>
          </p:nvPr>
        </p:nvSpPr>
        <p:spPr/>
        <p:txBody>
          <a:bodyPr>
            <a:normAutofit fontScale="92500" lnSpcReduction="20000"/>
          </a:bodyPr>
          <a:lstStyle/>
          <a:p>
            <a:pPr>
              <a:buNone/>
            </a:pPr>
            <a:r>
              <a:rPr lang="ru-RU" dirty="0" smtClean="0"/>
              <a:t>И службе праздничной все радостно внимают,</a:t>
            </a:r>
          </a:p>
          <a:p>
            <a:pPr>
              <a:buNone/>
            </a:pPr>
            <a:r>
              <a:rPr lang="ru-RU" dirty="0" smtClean="0"/>
              <a:t>а после с Рождеством друг друга… </a:t>
            </a:r>
          </a:p>
          <a:p>
            <a:pPr>
              <a:buNone/>
            </a:pPr>
            <a:endParaRPr lang="ru-RU" dirty="0" smtClean="0"/>
          </a:p>
          <a:p>
            <a:pPr>
              <a:buNone/>
            </a:pPr>
            <a:r>
              <a:rPr lang="ru-RU" dirty="0" smtClean="0"/>
              <a:t>Здесь торжеством и тайной веет  отовсюду</a:t>
            </a:r>
          </a:p>
          <a:p>
            <a:pPr>
              <a:buNone/>
            </a:pPr>
            <a:r>
              <a:rPr lang="ru-RU" dirty="0" smtClean="0"/>
              <a:t>И сердце замирает в ожидании…</a:t>
            </a:r>
          </a:p>
          <a:p>
            <a:pPr>
              <a:buNone/>
            </a:pPr>
            <a:endParaRPr lang="ru-RU" dirty="0" smtClean="0"/>
          </a:p>
          <a:p>
            <a:pPr>
              <a:buNone/>
            </a:pPr>
            <a:r>
              <a:rPr lang="ru-RU" dirty="0" smtClean="0"/>
              <a:t>Ведь чудо всех чудесней в этот день сбылось-</a:t>
            </a:r>
          </a:p>
          <a:p>
            <a:pPr>
              <a:buNone/>
            </a:pPr>
            <a:r>
              <a:rPr lang="ru-RU" dirty="0" smtClean="0"/>
              <a:t>На земле родился…</a:t>
            </a:r>
          </a:p>
          <a:p>
            <a:pPr>
              <a:buNone/>
            </a:pPr>
            <a:endParaRPr lang="ru-RU" dirty="0" smtClean="0"/>
          </a:p>
          <a:p>
            <a:pPr>
              <a:buNone/>
            </a:pPr>
            <a:r>
              <a:rPr lang="ru-RU" dirty="0" smtClean="0"/>
              <a:t>Среди зимы- большое торжество.</a:t>
            </a:r>
          </a:p>
          <a:p>
            <a:pPr>
              <a:buNone/>
            </a:pPr>
            <a:r>
              <a:rPr lang="ru-RU" dirty="0" smtClean="0"/>
              <a:t>великий праздник-…</a:t>
            </a:r>
            <a:endParaRPr lang="ru-RU"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619672" y="188640"/>
            <a:ext cx="6408712" cy="1143000"/>
          </a:xfrm>
        </p:spPr>
        <p:txBody>
          <a:bodyPr>
            <a:normAutofit/>
          </a:bodyPr>
          <a:lstStyle/>
          <a:p>
            <a:r>
              <a:rPr lang="ru-RU" sz="3200" dirty="0" smtClean="0">
                <a:solidFill>
                  <a:schemeClr val="accent6">
                    <a:lumMod val="75000"/>
                  </a:schemeClr>
                </a:solidFill>
              </a:rPr>
              <a:t>    </a:t>
            </a:r>
            <a:r>
              <a:rPr lang="ru-RU" sz="3200" dirty="0" smtClean="0">
                <a:solidFill>
                  <a:schemeClr val="bg2">
                    <a:lumMod val="60000"/>
                    <a:lumOff val="40000"/>
                  </a:schemeClr>
                </a:solidFill>
              </a:rPr>
              <a:t>Праздник  Рождества Христова      </a:t>
            </a:r>
            <a:endParaRPr lang="ru-RU" sz="3200" dirty="0">
              <a:solidFill>
                <a:schemeClr val="bg2">
                  <a:lumMod val="60000"/>
                  <a:lumOff val="40000"/>
                </a:schemeClr>
              </a:solidFill>
            </a:endParaRPr>
          </a:p>
        </p:txBody>
      </p:sp>
      <p:sp>
        <p:nvSpPr>
          <p:cNvPr id="5" name="Содержимое 4"/>
          <p:cNvSpPr>
            <a:spLocks noGrp="1"/>
          </p:cNvSpPr>
          <p:nvPr>
            <p:ph idx="1"/>
          </p:nvPr>
        </p:nvSpPr>
        <p:spPr>
          <a:xfrm>
            <a:off x="857224" y="1646237"/>
            <a:ext cx="7829576" cy="3211523"/>
          </a:xfrm>
        </p:spPr>
        <p:txBody>
          <a:bodyPr>
            <a:normAutofit fontScale="85000" lnSpcReduction="10000"/>
          </a:bodyPr>
          <a:lstStyle/>
          <a:p>
            <a:pPr>
              <a:buNone/>
            </a:pPr>
            <a:r>
              <a:rPr lang="ru-RU" b="1" dirty="0" smtClean="0">
                <a:solidFill>
                  <a:schemeClr val="bg2">
                    <a:lumMod val="60000"/>
                    <a:lumOff val="40000"/>
                  </a:schemeClr>
                </a:solidFill>
              </a:rPr>
              <a:t>Цель урока</a:t>
            </a:r>
            <a:r>
              <a:rPr lang="ru-RU" dirty="0" smtClean="0"/>
              <a:t>: </a:t>
            </a:r>
            <a:r>
              <a:rPr lang="ru-RU" dirty="0" smtClean="0"/>
              <a:t> познакомить </a:t>
            </a:r>
            <a:r>
              <a:rPr lang="ru-RU" dirty="0" smtClean="0"/>
              <a:t>детей с событиями, связанными с праздником Рождества Христова, показать значение праздника,  пробуждать интерес к изучению истории праздника, формировать  уважительное отношение к православным традициям отечественной культуры, обогащать словарный запас детей.</a:t>
            </a:r>
          </a:p>
          <a:p>
            <a:pPr>
              <a:buNone/>
            </a:pPr>
            <a:endParaRPr lang="ru-RU" dirty="0"/>
          </a:p>
        </p:txBody>
      </p:sp>
      <p:pic>
        <p:nvPicPr>
          <p:cNvPr id="6" name="Picture 2" descr="C:\Users\Камо\Desktop\fqXtS-b0lQ-600x3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4942" y="4286255"/>
            <a:ext cx="3579957" cy="23806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4" name="Содержимое 3" descr="http://to-world-travel.ru/img/2015/042500/2144916"/>
          <p:cNvPicPr>
            <a:picLocks noGrp="1"/>
          </p:cNvPicPr>
          <p:nvPr>
            <p:ph idx="1"/>
          </p:nvPr>
        </p:nvPicPr>
        <p:blipFill>
          <a:blip r:embed="rId2" cstate="print"/>
          <a:srcRect/>
          <a:stretch>
            <a:fillRect/>
          </a:stretch>
        </p:blipFill>
        <p:spPr bwMode="auto">
          <a:xfrm>
            <a:off x="142844" y="1785926"/>
            <a:ext cx="4214842" cy="4143404"/>
          </a:xfrm>
          <a:prstGeom prst="rect">
            <a:avLst/>
          </a:prstGeom>
          <a:noFill/>
          <a:ln w="9525">
            <a:noFill/>
            <a:miter lim="800000"/>
            <a:headEnd/>
            <a:tailEnd/>
          </a:ln>
        </p:spPr>
      </p:pic>
      <p:pic>
        <p:nvPicPr>
          <p:cNvPr id="5" name="Рисунок 4" descr="http://www.le-eparchy.ru/system/files/u1017/2013/2013-01/x20130109a02.jpg"/>
          <p:cNvPicPr/>
          <p:nvPr/>
        </p:nvPicPr>
        <p:blipFill>
          <a:blip r:embed="rId3" cstate="print"/>
          <a:srcRect/>
          <a:stretch>
            <a:fillRect/>
          </a:stretch>
        </p:blipFill>
        <p:spPr bwMode="auto">
          <a:xfrm>
            <a:off x="4429124" y="1785926"/>
            <a:ext cx="4500594" cy="40719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Рождество Христово</a:t>
            </a:r>
            <a:br>
              <a:rPr lang="ru-RU" sz="3200" dirty="0" smtClean="0"/>
            </a:br>
            <a:endParaRPr lang="ru-RU" sz="3200" dirty="0"/>
          </a:p>
        </p:txBody>
      </p:sp>
      <p:sp>
        <p:nvSpPr>
          <p:cNvPr id="3" name="Объект 2"/>
          <p:cNvSpPr>
            <a:spLocks noGrp="1"/>
          </p:cNvSpPr>
          <p:nvPr>
            <p:ph idx="1"/>
          </p:nvPr>
        </p:nvSpPr>
        <p:spPr>
          <a:xfrm>
            <a:off x="457200" y="1052736"/>
            <a:ext cx="8229600" cy="5073427"/>
          </a:xfrm>
        </p:spPr>
        <p:txBody>
          <a:bodyPr>
            <a:normAutofit/>
          </a:bodyPr>
          <a:lstStyle/>
          <a:p>
            <a:pPr marL="0" indent="0">
              <a:buNone/>
            </a:pPr>
            <a:r>
              <a:rPr lang="ru-RU" sz="2000" dirty="0" smtClean="0"/>
              <a:t>    В 746 году от основания Рима Цезарь Август издал указ  о переписи населения по всей Римской империи. Каждый иудей обязан  был записаться по месту  происхождения его рода. Так как праведный Иосиф вел свою родословную от царя Давида, то для записи своего имени он должен был отправиться в Вифлеем – на родину своего царственного предка. Туда же, несмотря на свое положение, вынуждена была отправиться и Мария, подлежащая переписи наравне с мужчинами как единственная оставшаяся в живых  из своего рода.</a:t>
            </a:r>
            <a:endParaRPr lang="ru-RU" sz="2000" dirty="0"/>
          </a:p>
        </p:txBody>
      </p:sp>
      <p:pic>
        <p:nvPicPr>
          <p:cNvPr id="1026" name="Picture 2" descr="C:\Users\Камо\Desktop\79167348.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573016"/>
            <a:ext cx="3546207" cy="3083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429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467544" y="1340768"/>
            <a:ext cx="8219256" cy="4785395"/>
          </a:xfrm>
        </p:spPr>
        <p:txBody>
          <a:bodyPr>
            <a:normAutofit/>
          </a:bodyPr>
          <a:lstStyle/>
          <a:p>
            <a:pPr marL="0" indent="0">
              <a:buNone/>
            </a:pPr>
            <a:r>
              <a:rPr lang="ru-RU" sz="2800" dirty="0" smtClean="0"/>
              <a:t>   </a:t>
            </a:r>
            <a:r>
              <a:rPr lang="ru-RU" sz="2000" dirty="0" smtClean="0"/>
              <a:t>После весьма утомительного для Нее пути  они наконец , оказались в Вифлееме. Но запоздавших путников ждало разочарование – гостиницы и постоялые дворы  городка были переполнены прибывшими для переписи людом.  Пришлось им устраиваться в находившейся  неподалеку пещере, где обычно во время непогоды укрывали скот</a:t>
            </a:r>
            <a:r>
              <a:rPr lang="ru-RU" sz="2000" dirty="0" smtClean="0"/>
              <a:t>. И в этой пещере произошло чудо.</a:t>
            </a:r>
            <a:endParaRPr lang="ru-RU" sz="2000" dirty="0"/>
          </a:p>
        </p:txBody>
      </p:sp>
      <p:pic>
        <p:nvPicPr>
          <p:cNvPr id="4" name="Рисунок 3" descr="C:\Users\Камо\Desktop\220px-Nativity_vorobiev.jpg"/>
          <p:cNvPicPr/>
          <p:nvPr/>
        </p:nvPicPr>
        <p:blipFill>
          <a:blip r:embed="rId2">
            <a:extLst>
              <a:ext uri="{28A0092B-C50C-407E-A947-70E740481C1C}">
                <a14:useLocalDpi xmlns:a14="http://schemas.microsoft.com/office/drawing/2010/main" val="0"/>
              </a:ext>
            </a:extLst>
          </a:blip>
          <a:srcRect/>
          <a:stretch>
            <a:fillRect/>
          </a:stretch>
        </p:blipFill>
        <p:spPr bwMode="auto">
          <a:xfrm>
            <a:off x="363387" y="3429000"/>
            <a:ext cx="3528392" cy="3096345"/>
          </a:xfrm>
          <a:prstGeom prst="rect">
            <a:avLst/>
          </a:prstGeom>
          <a:noFill/>
          <a:ln>
            <a:noFill/>
          </a:ln>
        </p:spPr>
      </p:pic>
      <p:pic>
        <p:nvPicPr>
          <p:cNvPr id="5" name="Рисунок 4" descr="C:\Users\Камо\Desktop\69cfae128695.jpg"/>
          <p:cNvPicPr/>
          <p:nvPr/>
        </p:nvPicPr>
        <p:blipFill>
          <a:blip r:embed="rId3">
            <a:extLst>
              <a:ext uri="{28A0092B-C50C-407E-A947-70E740481C1C}">
                <a14:useLocalDpi xmlns:a14="http://schemas.microsoft.com/office/drawing/2010/main" val="0"/>
              </a:ext>
            </a:extLst>
          </a:blip>
          <a:srcRect/>
          <a:stretch>
            <a:fillRect/>
          </a:stretch>
        </p:blipFill>
        <p:spPr bwMode="auto">
          <a:xfrm>
            <a:off x="4847143" y="3429000"/>
            <a:ext cx="3600400" cy="3096345"/>
          </a:xfrm>
          <a:prstGeom prst="rect">
            <a:avLst/>
          </a:prstGeom>
          <a:noFill/>
          <a:ln>
            <a:noFill/>
          </a:ln>
        </p:spPr>
      </p:pic>
    </p:spTree>
    <p:extLst>
      <p:ext uri="{BB962C8B-B14F-4D97-AF65-F5344CB8AC3E}">
        <p14:creationId xmlns:p14="http://schemas.microsoft.com/office/powerpoint/2010/main" val="3077616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buNone/>
            </a:pPr>
            <a:r>
              <a:rPr lang="ru-RU" sz="2000" dirty="0"/>
              <a:t> </a:t>
            </a:r>
            <a:r>
              <a:rPr lang="ru-RU" sz="2000" dirty="0" smtClean="0"/>
              <a:t>   В этом  пристанище, вдали от людей, в святую ночь 747 года  от основания Рима и свершилось  величайшее Таинство Богоявления – Рождение Христа Спасителя.</a:t>
            </a:r>
          </a:p>
          <a:p>
            <a:pPr marL="0" indent="0">
              <a:buNone/>
            </a:pPr>
            <a:r>
              <a:rPr lang="ru-RU" sz="2000" dirty="0"/>
              <a:t> </a:t>
            </a:r>
            <a:r>
              <a:rPr lang="ru-RU" sz="2000" dirty="0" smtClean="0"/>
              <a:t>  Спеленав  сына, Пресвятая Мария  положила Его в </a:t>
            </a:r>
            <a:r>
              <a:rPr lang="ru-RU" sz="2000" dirty="0" smtClean="0"/>
              <a:t>ясли</a:t>
            </a:r>
            <a:r>
              <a:rPr lang="ru-RU" sz="2000" dirty="0" smtClean="0"/>
              <a:t>…</a:t>
            </a:r>
            <a:endParaRPr lang="ru-RU" sz="2000" dirty="0" smtClean="0"/>
          </a:p>
          <a:p>
            <a:pPr marL="0" indent="0">
              <a:buNone/>
            </a:pPr>
            <a:r>
              <a:rPr lang="ru-RU" sz="2000" dirty="0"/>
              <a:t> </a:t>
            </a:r>
            <a:r>
              <a:rPr lang="ru-RU" sz="2000" dirty="0" smtClean="0"/>
              <a:t> </a:t>
            </a:r>
          </a:p>
          <a:p>
            <a:pPr marL="0" indent="0">
              <a:buNone/>
            </a:pPr>
            <a:endParaRPr lang="ru-RU" sz="2000" dirty="0"/>
          </a:p>
          <a:p>
            <a:pPr marL="0" indent="0">
              <a:buNone/>
            </a:pPr>
            <a:endParaRPr lang="ru-RU" sz="2000" dirty="0" smtClean="0"/>
          </a:p>
          <a:p>
            <a:pPr marL="0" indent="0">
              <a:buNone/>
            </a:pPr>
            <a:endParaRPr lang="ru-RU" sz="2000" dirty="0"/>
          </a:p>
          <a:p>
            <a:pPr marL="0" indent="0">
              <a:buNone/>
            </a:pPr>
            <a:endParaRPr lang="ru-RU" sz="2000" dirty="0" smtClean="0"/>
          </a:p>
          <a:p>
            <a:pPr marL="0" indent="0">
              <a:buNone/>
            </a:pPr>
            <a:r>
              <a:rPr lang="ru-RU" sz="2000" dirty="0" smtClean="0"/>
              <a:t> </a:t>
            </a:r>
          </a:p>
          <a:p>
            <a:pPr marL="0" indent="0">
              <a:buNone/>
            </a:pPr>
            <a:endParaRPr lang="ru-RU" sz="2000" dirty="0"/>
          </a:p>
        </p:txBody>
      </p:sp>
      <p:pic>
        <p:nvPicPr>
          <p:cNvPr id="1027" name="Picture 3" descr="C:\Users\Камо\Desktop\st07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212976"/>
            <a:ext cx="4104456" cy="337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851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95536" y="1484784"/>
            <a:ext cx="8229600" cy="4525963"/>
          </a:xfrm>
        </p:spPr>
        <p:txBody>
          <a:bodyPr>
            <a:normAutofit/>
          </a:bodyPr>
          <a:lstStyle/>
          <a:p>
            <a:pPr marL="0" indent="0">
              <a:buNone/>
            </a:pPr>
            <a:r>
              <a:rPr lang="ru-RU" sz="2000" dirty="0" smtClean="0"/>
              <a:t>   Первыми о сошествии Бога на землю узнали простые пастухи, которые  невдалеке  от Вифлеема  стерегли овечьи стада.</a:t>
            </a:r>
          </a:p>
          <a:p>
            <a:pPr marL="0" indent="0">
              <a:buNone/>
            </a:pPr>
            <a:endParaRPr lang="ru-RU" sz="2000" dirty="0"/>
          </a:p>
          <a:p>
            <a:pPr marL="0" indent="0">
              <a:buNone/>
            </a:pPr>
            <a:endParaRPr lang="ru-RU" sz="2000" dirty="0" smtClean="0"/>
          </a:p>
          <a:p>
            <a:pPr marL="0" indent="0">
              <a:buNone/>
            </a:pPr>
            <a:endParaRPr lang="ru-RU" sz="2000" dirty="0"/>
          </a:p>
          <a:p>
            <a:pPr marL="0" indent="0">
              <a:buNone/>
            </a:pPr>
            <a:endParaRPr lang="ru-RU" sz="2000" dirty="0" smtClean="0"/>
          </a:p>
          <a:p>
            <a:pPr marL="0" indent="0">
              <a:buNone/>
            </a:pPr>
            <a:endParaRPr lang="ru-RU" sz="2000" dirty="0"/>
          </a:p>
          <a:p>
            <a:pPr marL="0" indent="0">
              <a:buNone/>
            </a:pPr>
            <a:endParaRPr lang="ru-RU" sz="2000" dirty="0" smtClean="0"/>
          </a:p>
          <a:p>
            <a:pPr marL="0" indent="0">
              <a:buNone/>
            </a:pPr>
            <a:endParaRPr lang="ru-RU" sz="2000" dirty="0"/>
          </a:p>
          <a:p>
            <a:pPr marL="0" indent="0">
              <a:buNone/>
            </a:pPr>
            <a:endParaRPr lang="ru-RU" sz="2000" dirty="0" smtClean="0"/>
          </a:p>
          <a:p>
            <a:pPr marL="0" indent="0">
              <a:buNone/>
            </a:pPr>
            <a:endParaRPr lang="ru-RU" sz="2000" dirty="0"/>
          </a:p>
          <a:p>
            <a:pPr marL="0" indent="0">
              <a:buNone/>
            </a:pPr>
            <a:endParaRPr lang="ru-RU" sz="2000" dirty="0" smtClean="0"/>
          </a:p>
        </p:txBody>
      </p:sp>
      <p:pic>
        <p:nvPicPr>
          <p:cNvPr id="2050" name="Picture 2" descr="C:\Users\Камо\Desktop\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2420888"/>
            <a:ext cx="3347107" cy="266429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Камо\Desktop\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412401"/>
            <a:ext cx="3270277" cy="2672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5306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329</TotalTime>
  <Words>656</Words>
  <Application>Microsoft Office PowerPoint</Application>
  <PresentationFormat>Экран (4:3)</PresentationFormat>
  <Paragraphs>79</Paragraphs>
  <Slides>14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Литейная</vt:lpstr>
      <vt:lpstr>Презентация PowerPoint</vt:lpstr>
      <vt:lpstr>ЗАГАДКИ                                 </vt:lpstr>
      <vt:lpstr>        ЗАГАДКИ (продолжение)</vt:lpstr>
      <vt:lpstr>    Праздник  Рождества Христова      </vt:lpstr>
      <vt:lpstr>Презентация PowerPoint</vt:lpstr>
      <vt:lpstr>Рождество Христово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РОЖДЕСТВО  ХРИСТОВО</dc:title>
  <dc:creator>Камо</dc:creator>
  <cp:lastModifiedBy>Камо</cp:lastModifiedBy>
  <cp:revision>28</cp:revision>
  <dcterms:created xsi:type="dcterms:W3CDTF">2016-11-21T21:36:06Z</dcterms:created>
  <dcterms:modified xsi:type="dcterms:W3CDTF">2016-12-21T20:09:16Z</dcterms:modified>
</cp:coreProperties>
</file>